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894" r:id="rId2"/>
    <p:sldId id="901" r:id="rId3"/>
    <p:sldId id="902" r:id="rId4"/>
    <p:sldId id="903" r:id="rId5"/>
    <p:sldId id="904" r:id="rId6"/>
    <p:sldId id="905" r:id="rId7"/>
    <p:sldId id="906" r:id="rId8"/>
    <p:sldId id="907" r:id="rId9"/>
    <p:sldId id="908" r:id="rId10"/>
    <p:sldId id="909" r:id="rId11"/>
    <p:sldId id="914" r:id="rId12"/>
    <p:sldId id="925" r:id="rId13"/>
    <p:sldId id="910" r:id="rId14"/>
    <p:sldId id="911" r:id="rId15"/>
    <p:sldId id="912" r:id="rId16"/>
    <p:sldId id="913" r:id="rId17"/>
    <p:sldId id="915" r:id="rId18"/>
    <p:sldId id="916" r:id="rId19"/>
    <p:sldId id="926" r:id="rId20"/>
    <p:sldId id="922" r:id="rId21"/>
    <p:sldId id="917" r:id="rId22"/>
    <p:sldId id="918" r:id="rId23"/>
    <p:sldId id="919" r:id="rId24"/>
    <p:sldId id="921" r:id="rId25"/>
    <p:sldId id="920" r:id="rId26"/>
    <p:sldId id="927" r:id="rId27"/>
    <p:sldId id="928" r:id="rId28"/>
    <p:sldId id="929" r:id="rId29"/>
    <p:sldId id="930" r:id="rId30"/>
    <p:sldId id="931" r:id="rId31"/>
    <p:sldId id="932" r:id="rId32"/>
    <p:sldId id="933" r:id="rId33"/>
    <p:sldId id="934" r:id="rId34"/>
    <p:sldId id="935" r:id="rId35"/>
    <p:sldId id="936" r:id="rId36"/>
    <p:sldId id="923" r:id="rId37"/>
    <p:sldId id="937" r:id="rId38"/>
    <p:sldId id="924" r:id="rId39"/>
    <p:sldId id="938" r:id="rId40"/>
    <p:sldId id="940" r:id="rId41"/>
    <p:sldId id="941" r:id="rId42"/>
    <p:sldId id="93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3"/>
    <p:restoredTop sz="98221" autoAdjust="0"/>
  </p:normalViewPr>
  <p:slideViewPr>
    <p:cSldViewPr snapToGrid="0" snapToObjects="1">
      <p:cViewPr>
        <p:scale>
          <a:sx n="81" d="100"/>
          <a:sy n="81" d="100"/>
        </p:scale>
        <p:origin x="-192"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4430E-0B3A-6340-A730-5C6A30829C5D}"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C6B9D-33C0-AA45-96AC-AA9B66439D59}" type="slidenum">
              <a:rPr lang="en-US" smtClean="0"/>
              <a:t>‹#›</a:t>
            </a:fld>
            <a:endParaRPr lang="en-US"/>
          </a:p>
        </p:txBody>
      </p:sp>
    </p:spTree>
    <p:extLst>
      <p:ext uri="{BB962C8B-B14F-4D97-AF65-F5344CB8AC3E}">
        <p14:creationId xmlns:p14="http://schemas.microsoft.com/office/powerpoint/2010/main" val="202249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ED2612F3-0316-4D47-B8FF-B6834AF0E9DD}"/>
              </a:ext>
            </a:extLst>
          </p:cNvPr>
          <p:cNvGrpSpPr>
            <a:grpSpLocks/>
          </p:cNvGrpSpPr>
          <p:nvPr/>
        </p:nvGrpSpPr>
        <p:grpSpPr bwMode="auto">
          <a:xfrm>
            <a:off x="0" y="0"/>
            <a:ext cx="11305117" cy="6173788"/>
            <a:chOff x="0" y="0"/>
            <a:chExt cx="5341" cy="3889"/>
          </a:xfrm>
        </p:grpSpPr>
        <p:sp>
          <p:nvSpPr>
            <p:cNvPr id="5" name="Freeform 3">
              <a:extLst>
                <a:ext uri="{FF2B5EF4-FFF2-40B4-BE49-F238E27FC236}">
                  <a16:creationId xmlns="" xmlns:a16="http://schemas.microsoft.com/office/drawing/2014/main" id="{39D9A910-38BB-164C-AE26-6B10C87CB70E}"/>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Freeform 4">
              <a:extLst>
                <a:ext uri="{FF2B5EF4-FFF2-40B4-BE49-F238E27FC236}">
                  <a16:creationId xmlns="" xmlns:a16="http://schemas.microsoft.com/office/drawing/2014/main" id="{83CB7614-1AAA-F144-8A9E-F0CE805E3D29}"/>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Freeform 5">
              <a:extLst>
                <a:ext uri="{FF2B5EF4-FFF2-40B4-BE49-F238E27FC236}">
                  <a16:creationId xmlns="" xmlns:a16="http://schemas.microsoft.com/office/drawing/2014/main" id="{BE478127-325A-1E4A-90BB-D0F09A1E51AE}"/>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6">
              <a:extLst>
                <a:ext uri="{FF2B5EF4-FFF2-40B4-BE49-F238E27FC236}">
                  <a16:creationId xmlns="" xmlns:a16="http://schemas.microsoft.com/office/drawing/2014/main" id="{A04B4C81-20BB-B44B-B053-2A8B62543114}"/>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9" name="Line 12">
            <a:extLst>
              <a:ext uri="{FF2B5EF4-FFF2-40B4-BE49-F238E27FC236}">
                <a16:creationId xmlns="" xmlns:a16="http://schemas.microsoft.com/office/drawing/2014/main" id="{35A83922-676E-994E-934E-BD6C63BEC3F8}"/>
              </a:ext>
            </a:extLst>
          </p:cNvPr>
          <p:cNvSpPr>
            <a:spLocks noChangeShapeType="1"/>
          </p:cNvSpPr>
          <p:nvPr userDrawn="1"/>
        </p:nvSpPr>
        <p:spPr bwMode="auto">
          <a:xfrm>
            <a:off x="0" y="0"/>
            <a:ext cx="0" cy="853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 name="Line 13">
            <a:extLst>
              <a:ext uri="{FF2B5EF4-FFF2-40B4-BE49-F238E27FC236}">
                <a16:creationId xmlns="" xmlns:a16="http://schemas.microsoft.com/office/drawing/2014/main" id="{2B4F1F25-B28C-4E43-A5BE-AF64F3DD1978}"/>
              </a:ext>
            </a:extLst>
          </p:cNvPr>
          <p:cNvSpPr>
            <a:spLocks noChangeShapeType="1"/>
          </p:cNvSpPr>
          <p:nvPr userDrawn="1"/>
        </p:nvSpPr>
        <p:spPr bwMode="auto">
          <a:xfrm>
            <a:off x="-2743200" y="6858000"/>
            <a:ext cx="2072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 name="Line 14">
            <a:extLst>
              <a:ext uri="{FF2B5EF4-FFF2-40B4-BE49-F238E27FC236}">
                <a16:creationId xmlns="" xmlns:a16="http://schemas.microsoft.com/office/drawing/2014/main" id="{28C8B27C-DC17-5A44-8C51-99D5A465A6F4}"/>
              </a:ext>
            </a:extLst>
          </p:cNvPr>
          <p:cNvSpPr>
            <a:spLocks noChangeShapeType="1"/>
          </p:cNvSpPr>
          <p:nvPr userDrawn="1"/>
        </p:nvSpPr>
        <p:spPr bwMode="auto">
          <a:xfrm>
            <a:off x="12192000" y="685800"/>
            <a:ext cx="0" cy="853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730119" name="Rectangle 7"/>
          <p:cNvSpPr>
            <a:spLocks noGrp="1" noChangeArrowheads="1"/>
          </p:cNvSpPr>
          <p:nvPr>
            <p:ph type="ctrTitle" sz="quarter"/>
          </p:nvPr>
        </p:nvSpPr>
        <p:spPr>
          <a:xfrm>
            <a:off x="914400" y="1143000"/>
            <a:ext cx="10363200" cy="1143000"/>
          </a:xfrm>
        </p:spPr>
        <p:txBody>
          <a:bodyPr/>
          <a:lstStyle>
            <a:lvl1pPr>
              <a:defRPr/>
            </a:lvl1pPr>
          </a:lstStyle>
          <a:p>
            <a:pPr lvl="0"/>
            <a:r>
              <a:rPr lang="en-US" noProof="0"/>
              <a:t>Click to edit Master title style</a:t>
            </a:r>
          </a:p>
        </p:txBody>
      </p:sp>
      <p:sp>
        <p:nvSpPr>
          <p:cNvPr id="730120" name="Rectangle 8"/>
          <p:cNvSpPr>
            <a:spLocks noGrp="1" noChangeArrowheads="1"/>
          </p:cNvSpPr>
          <p:nvPr>
            <p:ph type="subTitle" sz="quarter" idx="1"/>
          </p:nvPr>
        </p:nvSpPr>
        <p:spPr>
          <a:xfrm>
            <a:off x="1828800" y="2819400"/>
            <a:ext cx="8534400" cy="1752600"/>
          </a:xfrm>
        </p:spPr>
        <p:txBody>
          <a:bodyPr lIns="92075" tIns="46038" rIns="92075" bIns="46038"/>
          <a:lstStyle>
            <a:lvl1pPr marL="0" indent="0" algn="ctr">
              <a:buFont typeface="Wingdings" charset="0"/>
              <a:buNone/>
              <a:defRPr/>
            </a:lvl1pPr>
          </a:lstStyle>
          <a:p>
            <a:pPr lvl="0"/>
            <a:r>
              <a:rPr lang="en-US" noProof="0"/>
              <a:t>Click to edit Master subtitle style</a:t>
            </a:r>
          </a:p>
        </p:txBody>
      </p:sp>
      <p:sp>
        <p:nvSpPr>
          <p:cNvPr id="12" name="Rectangle 9">
            <a:extLst>
              <a:ext uri="{FF2B5EF4-FFF2-40B4-BE49-F238E27FC236}">
                <a16:creationId xmlns="" xmlns:a16="http://schemas.microsoft.com/office/drawing/2014/main" id="{B956CF40-FF66-1440-A1D5-A2E1D5D6DFB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3" name="Rectangle 10">
            <a:extLst>
              <a:ext uri="{FF2B5EF4-FFF2-40B4-BE49-F238E27FC236}">
                <a16:creationId xmlns="" xmlns:a16="http://schemas.microsoft.com/office/drawing/2014/main" id="{83735419-18B9-4947-B4CA-FFE509EA48B7}"/>
              </a:ext>
            </a:extLst>
          </p:cNvPr>
          <p:cNvSpPr>
            <a:spLocks noGrp="1" noChangeArrowheads="1"/>
          </p:cNvSpPr>
          <p:nvPr>
            <p:ph type="ftr" sz="quarter" idx="11"/>
          </p:nvPr>
        </p:nvSpPr>
        <p:spPr/>
        <p:txBody>
          <a:bodyPr/>
          <a:lstStyle>
            <a:lvl1pPr>
              <a:defRPr>
                <a:solidFill>
                  <a:srgbClr val="FFFFFF"/>
                </a:solidFill>
              </a:defRPr>
            </a:lvl1pPr>
          </a:lstStyle>
          <a:p>
            <a:pPr>
              <a:defRPr/>
            </a:pPr>
            <a:r>
              <a:rPr lang="en-US" smtClean="0"/>
              <a:t>Copyright (c) 2025 by Peter M. Sandman -- for more information see www.psandman.com</a:t>
            </a:r>
            <a:endParaRPr lang="en-US"/>
          </a:p>
        </p:txBody>
      </p:sp>
      <p:sp>
        <p:nvSpPr>
          <p:cNvPr id="14" name="Rectangle 11">
            <a:extLst>
              <a:ext uri="{FF2B5EF4-FFF2-40B4-BE49-F238E27FC236}">
                <a16:creationId xmlns="" xmlns:a16="http://schemas.microsoft.com/office/drawing/2014/main" id="{06C6D42B-A6F5-1541-8E4F-3C6F5C159C11}"/>
              </a:ext>
            </a:extLst>
          </p:cNvPr>
          <p:cNvSpPr>
            <a:spLocks noGrp="1" noChangeArrowheads="1"/>
          </p:cNvSpPr>
          <p:nvPr>
            <p:ph type="sldNum" sz="quarter" idx="12"/>
          </p:nvPr>
        </p:nvSpPr>
        <p:spPr/>
        <p:txBody>
          <a:bodyPr/>
          <a:lstStyle>
            <a:lvl1pPr>
              <a:defRPr>
                <a:solidFill>
                  <a:srgbClr val="FFFFFF"/>
                </a:solidFill>
              </a:defRPr>
            </a:lvl1pPr>
          </a:lstStyle>
          <a:p>
            <a:fld id="{8B682A8D-C01D-4A47-846A-965F3F6C9549}" type="slidenum">
              <a:rPr lang="en-US" altLang="en-US"/>
              <a:pPr/>
              <a:t>‹#›</a:t>
            </a:fld>
            <a:endParaRPr lang="en-US" altLang="en-US"/>
          </a:p>
        </p:txBody>
      </p:sp>
    </p:spTree>
    <p:extLst>
      <p:ext uri="{BB962C8B-B14F-4D97-AF65-F5344CB8AC3E}">
        <p14:creationId xmlns:p14="http://schemas.microsoft.com/office/powerpoint/2010/main" val="337343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 xmlns:a16="http://schemas.microsoft.com/office/drawing/2014/main" id="{2A703012-CDF8-2B44-AFFB-87A2073F8D9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 xmlns:a16="http://schemas.microsoft.com/office/drawing/2014/main" id="{BAD4692F-E047-324B-AC57-597B6E38F9D3}"/>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6" name="Rectangle 10">
            <a:extLst>
              <a:ext uri="{FF2B5EF4-FFF2-40B4-BE49-F238E27FC236}">
                <a16:creationId xmlns="" xmlns:a16="http://schemas.microsoft.com/office/drawing/2014/main" id="{31EE7364-2B86-AB4B-9E4F-EDFF4816D9B0}"/>
              </a:ext>
            </a:extLst>
          </p:cNvPr>
          <p:cNvSpPr>
            <a:spLocks noGrp="1" noChangeArrowheads="1"/>
          </p:cNvSpPr>
          <p:nvPr>
            <p:ph type="sldNum" sz="quarter" idx="12"/>
          </p:nvPr>
        </p:nvSpPr>
        <p:spPr/>
        <p:txBody>
          <a:bodyPr/>
          <a:lstStyle>
            <a:lvl1pPr>
              <a:defRPr/>
            </a:lvl1pPr>
          </a:lstStyle>
          <a:p>
            <a:fld id="{1E9FB417-8C60-0A4E-B7B1-67A894FB5426}" type="slidenum">
              <a:rPr lang="en-US" altLang="en-US"/>
              <a:pPr/>
              <a:t>‹#›</a:t>
            </a:fld>
            <a:endParaRPr lang="en-US" altLang="en-US"/>
          </a:p>
        </p:txBody>
      </p:sp>
    </p:spTree>
    <p:extLst>
      <p:ext uri="{BB962C8B-B14F-4D97-AF65-F5344CB8AC3E}">
        <p14:creationId xmlns:p14="http://schemas.microsoft.com/office/powerpoint/2010/main" val="242066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 xmlns:a16="http://schemas.microsoft.com/office/drawing/2014/main" id="{6713C130-8B16-5440-9E59-709CA451011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 xmlns:a16="http://schemas.microsoft.com/office/drawing/2014/main" id="{D04688A4-1B60-C44B-9E45-506043B1F035}"/>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6" name="Rectangle 10">
            <a:extLst>
              <a:ext uri="{FF2B5EF4-FFF2-40B4-BE49-F238E27FC236}">
                <a16:creationId xmlns="" xmlns:a16="http://schemas.microsoft.com/office/drawing/2014/main" id="{73C812D6-B246-6041-BD17-21C9B5666F37}"/>
              </a:ext>
            </a:extLst>
          </p:cNvPr>
          <p:cNvSpPr>
            <a:spLocks noGrp="1" noChangeArrowheads="1"/>
          </p:cNvSpPr>
          <p:nvPr>
            <p:ph type="sldNum" sz="quarter" idx="12"/>
          </p:nvPr>
        </p:nvSpPr>
        <p:spPr/>
        <p:txBody>
          <a:bodyPr/>
          <a:lstStyle>
            <a:lvl1pPr>
              <a:defRPr/>
            </a:lvl1pPr>
          </a:lstStyle>
          <a:p>
            <a:fld id="{AE228D64-2395-8D45-8573-0945DDD03BF9}" type="slidenum">
              <a:rPr lang="en-US" altLang="en-US"/>
              <a:pPr/>
              <a:t>‹#›</a:t>
            </a:fld>
            <a:endParaRPr lang="en-US" altLang="en-US"/>
          </a:p>
        </p:txBody>
      </p:sp>
    </p:spTree>
    <p:extLst>
      <p:ext uri="{BB962C8B-B14F-4D97-AF65-F5344CB8AC3E}">
        <p14:creationId xmlns:p14="http://schemas.microsoft.com/office/powerpoint/2010/main" val="179535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Text Placeholder 2"/>
          <p:cNvSpPr>
            <a:spLocks noGrp="1"/>
          </p:cNvSpPr>
          <p:nvPr>
            <p:ph type="body" sz="half" idx="1"/>
          </p:nvPr>
        </p:nvSpPr>
        <p:spPr>
          <a:xfrm>
            <a:off x="9144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 xmlns:a16="http://schemas.microsoft.com/office/drawing/2014/main" id="{0A1EF0EC-8424-8141-B4E7-841C8D88358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 xmlns:a16="http://schemas.microsoft.com/office/drawing/2014/main" id="{B453BD4C-3DD5-D84A-9133-3928241024DC}"/>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 xmlns:a16="http://schemas.microsoft.com/office/drawing/2014/main" id="{CC4A99A2-D340-E44C-907B-62F6E1AD8ADB}"/>
              </a:ext>
            </a:extLst>
          </p:cNvPr>
          <p:cNvSpPr>
            <a:spLocks noGrp="1" noChangeArrowheads="1"/>
          </p:cNvSpPr>
          <p:nvPr>
            <p:ph type="sldNum" sz="quarter" idx="12"/>
          </p:nvPr>
        </p:nvSpPr>
        <p:spPr/>
        <p:txBody>
          <a:bodyPr/>
          <a:lstStyle>
            <a:lvl1pPr>
              <a:defRPr/>
            </a:lvl1pPr>
          </a:lstStyle>
          <a:p>
            <a:fld id="{967A5042-4531-A241-8168-8058F67DE166}" type="slidenum">
              <a:rPr lang="en-US" altLang="en-US"/>
              <a:pPr/>
              <a:t>‹#›</a:t>
            </a:fld>
            <a:endParaRPr lang="en-US" altLang="en-US"/>
          </a:p>
        </p:txBody>
      </p:sp>
    </p:spTree>
    <p:extLst>
      <p:ext uri="{BB962C8B-B14F-4D97-AF65-F5344CB8AC3E}">
        <p14:creationId xmlns:p14="http://schemas.microsoft.com/office/powerpoint/2010/main" val="334890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ontent Placeholder 2"/>
          <p:cNvSpPr>
            <a:spLocks noGrp="1"/>
          </p:cNvSpPr>
          <p:nvPr>
            <p:ph sz="quarter" idx="1"/>
          </p:nvPr>
        </p:nvSpPr>
        <p:spPr>
          <a:xfrm>
            <a:off x="914400" y="1641476"/>
            <a:ext cx="508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41476"/>
            <a:ext cx="508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3944938"/>
            <a:ext cx="103632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 xmlns:a16="http://schemas.microsoft.com/office/drawing/2014/main" id="{84527BE6-E692-A04D-B872-D07470C4C98F}"/>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9">
            <a:extLst>
              <a:ext uri="{FF2B5EF4-FFF2-40B4-BE49-F238E27FC236}">
                <a16:creationId xmlns="" xmlns:a16="http://schemas.microsoft.com/office/drawing/2014/main" id="{8A05218C-EEFF-4144-B8E9-E21002CAB171}"/>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8" name="Rectangle 10">
            <a:extLst>
              <a:ext uri="{FF2B5EF4-FFF2-40B4-BE49-F238E27FC236}">
                <a16:creationId xmlns="" xmlns:a16="http://schemas.microsoft.com/office/drawing/2014/main" id="{11E4B381-092E-D049-9166-07D1D626E040}"/>
              </a:ext>
            </a:extLst>
          </p:cNvPr>
          <p:cNvSpPr>
            <a:spLocks noGrp="1" noChangeArrowheads="1"/>
          </p:cNvSpPr>
          <p:nvPr>
            <p:ph type="sldNum" sz="quarter" idx="12"/>
          </p:nvPr>
        </p:nvSpPr>
        <p:spPr/>
        <p:txBody>
          <a:bodyPr/>
          <a:lstStyle>
            <a:lvl1pPr>
              <a:defRPr/>
            </a:lvl1pPr>
          </a:lstStyle>
          <a:p>
            <a:fld id="{FDEA2AB0-A1C8-E34B-989E-3CA934032035}" type="slidenum">
              <a:rPr lang="en-US" altLang="en-US"/>
              <a:pPr/>
              <a:t>‹#›</a:t>
            </a:fld>
            <a:endParaRPr lang="en-US" altLang="en-US"/>
          </a:p>
        </p:txBody>
      </p:sp>
    </p:spTree>
    <p:extLst>
      <p:ext uri="{BB962C8B-B14F-4D97-AF65-F5344CB8AC3E}">
        <p14:creationId xmlns:p14="http://schemas.microsoft.com/office/powerpoint/2010/main" val="344378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641476"/>
            <a:ext cx="10363200" cy="437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a:extLst>
              <a:ext uri="{FF2B5EF4-FFF2-40B4-BE49-F238E27FC236}">
                <a16:creationId xmlns="" xmlns:a16="http://schemas.microsoft.com/office/drawing/2014/main" id="{12FD7E58-77EC-CB4D-AE68-F127ED1675A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 xmlns:a16="http://schemas.microsoft.com/office/drawing/2014/main" id="{F040ECA2-C6BA-874C-B8D8-87EE391ED146}"/>
              </a:ext>
            </a:extLst>
          </p:cNvPr>
          <p:cNvSpPr>
            <a:spLocks noGrp="1" noChangeArrowheads="1"/>
          </p:cNvSpPr>
          <p:nvPr>
            <p:ph type="ftr" sz="quarter" idx="11"/>
          </p:nvPr>
        </p:nvSpPr>
        <p:spPr>
          <a:xfrm>
            <a:off x="812800" y="6248400"/>
            <a:ext cx="9245600" cy="457200"/>
          </a:xfrm>
        </p:spPr>
        <p:txBody>
          <a:bodyPr/>
          <a:lstStyle>
            <a:lvl1pPr>
              <a:defRPr/>
            </a:lvl1pPr>
          </a:lstStyle>
          <a:p>
            <a:pPr>
              <a:defRPr/>
            </a:pPr>
            <a:r>
              <a:rPr lang="en-US" smtClean="0"/>
              <a:t>Copyright (c) 2025 by Peter M. Sandman -- for more information see www.psandman.com</a:t>
            </a:r>
            <a:endParaRPr lang="en-US"/>
          </a:p>
        </p:txBody>
      </p:sp>
      <p:sp>
        <p:nvSpPr>
          <p:cNvPr id="6" name="Rectangle 10">
            <a:extLst>
              <a:ext uri="{FF2B5EF4-FFF2-40B4-BE49-F238E27FC236}">
                <a16:creationId xmlns="" xmlns:a16="http://schemas.microsoft.com/office/drawing/2014/main" id="{AE9258EF-2D63-364D-8239-4392A25CA9C2}"/>
              </a:ext>
            </a:extLst>
          </p:cNvPr>
          <p:cNvSpPr>
            <a:spLocks noGrp="1" noChangeArrowheads="1"/>
          </p:cNvSpPr>
          <p:nvPr>
            <p:ph type="sldNum" sz="quarter" idx="12"/>
          </p:nvPr>
        </p:nvSpPr>
        <p:spPr/>
        <p:txBody>
          <a:bodyPr/>
          <a:lstStyle>
            <a:lvl1pPr>
              <a:defRPr/>
            </a:lvl1pPr>
          </a:lstStyle>
          <a:p>
            <a:fld id="{4CBD8D97-76A8-6543-8ABD-BF555CA4AE72}" type="slidenum">
              <a:rPr lang="en-US" altLang="en-US"/>
              <a:pPr/>
              <a:t>‹#›</a:t>
            </a:fld>
            <a:endParaRPr lang="en-US" altLang="en-US"/>
          </a:p>
        </p:txBody>
      </p:sp>
    </p:spTree>
    <p:extLst>
      <p:ext uri="{BB962C8B-B14F-4D97-AF65-F5344CB8AC3E}">
        <p14:creationId xmlns:p14="http://schemas.microsoft.com/office/powerpoint/2010/main" val="179096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 xmlns:a16="http://schemas.microsoft.com/office/drawing/2014/main" id="{AD95995D-F9FE-B244-8585-C712257F9AE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 xmlns:a16="http://schemas.microsoft.com/office/drawing/2014/main" id="{C135C347-6C3D-1849-A366-3E158E21E2BF}"/>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6" name="Rectangle 10">
            <a:extLst>
              <a:ext uri="{FF2B5EF4-FFF2-40B4-BE49-F238E27FC236}">
                <a16:creationId xmlns="" xmlns:a16="http://schemas.microsoft.com/office/drawing/2014/main" id="{6FC38459-CD94-A544-898F-17560F2DA3D7}"/>
              </a:ext>
            </a:extLst>
          </p:cNvPr>
          <p:cNvSpPr>
            <a:spLocks noGrp="1" noChangeArrowheads="1"/>
          </p:cNvSpPr>
          <p:nvPr>
            <p:ph type="sldNum" sz="quarter" idx="12"/>
          </p:nvPr>
        </p:nvSpPr>
        <p:spPr/>
        <p:txBody>
          <a:bodyPr/>
          <a:lstStyle>
            <a:lvl1pPr>
              <a:defRPr/>
            </a:lvl1pPr>
          </a:lstStyle>
          <a:p>
            <a:fld id="{0EC9DA9C-F9B4-A44C-AF40-881ABD2D5A73}" type="slidenum">
              <a:rPr lang="en-US" altLang="en-US"/>
              <a:pPr/>
              <a:t>‹#›</a:t>
            </a:fld>
            <a:endParaRPr lang="en-US" altLang="en-US"/>
          </a:p>
        </p:txBody>
      </p:sp>
    </p:spTree>
    <p:extLst>
      <p:ext uri="{BB962C8B-B14F-4D97-AF65-F5344CB8AC3E}">
        <p14:creationId xmlns:p14="http://schemas.microsoft.com/office/powerpoint/2010/main" val="307240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41475"/>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1475"/>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 xmlns:a16="http://schemas.microsoft.com/office/drawing/2014/main" id="{A1DB5770-327F-C541-8BB3-C6266DF8F7A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 xmlns:a16="http://schemas.microsoft.com/office/drawing/2014/main" id="{B253390D-DE4D-BB4C-890C-1BDB6C821BB9}"/>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 xmlns:a16="http://schemas.microsoft.com/office/drawing/2014/main" id="{9B349730-5B32-4943-AE93-26EAEF5A733F}"/>
              </a:ext>
            </a:extLst>
          </p:cNvPr>
          <p:cNvSpPr>
            <a:spLocks noGrp="1" noChangeArrowheads="1"/>
          </p:cNvSpPr>
          <p:nvPr>
            <p:ph type="sldNum" sz="quarter" idx="12"/>
          </p:nvPr>
        </p:nvSpPr>
        <p:spPr/>
        <p:txBody>
          <a:bodyPr/>
          <a:lstStyle>
            <a:lvl1pPr>
              <a:defRPr/>
            </a:lvl1pPr>
          </a:lstStyle>
          <a:p>
            <a:fld id="{51204D22-6D4E-DD47-8C6E-83F14EE59EE7}" type="slidenum">
              <a:rPr lang="en-US" altLang="en-US"/>
              <a:pPr/>
              <a:t>‹#›</a:t>
            </a:fld>
            <a:endParaRPr lang="en-US" altLang="en-US"/>
          </a:p>
        </p:txBody>
      </p:sp>
    </p:spTree>
    <p:extLst>
      <p:ext uri="{BB962C8B-B14F-4D97-AF65-F5344CB8AC3E}">
        <p14:creationId xmlns:p14="http://schemas.microsoft.com/office/powerpoint/2010/main" val="243307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 xmlns:a16="http://schemas.microsoft.com/office/drawing/2014/main" id="{F190C899-03E7-B84D-BEA0-982DBF701AF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9">
            <a:extLst>
              <a:ext uri="{FF2B5EF4-FFF2-40B4-BE49-F238E27FC236}">
                <a16:creationId xmlns="" xmlns:a16="http://schemas.microsoft.com/office/drawing/2014/main" id="{E213219B-189E-BC43-8C2B-FE24C71E3129}"/>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9" name="Rectangle 10">
            <a:extLst>
              <a:ext uri="{FF2B5EF4-FFF2-40B4-BE49-F238E27FC236}">
                <a16:creationId xmlns="" xmlns:a16="http://schemas.microsoft.com/office/drawing/2014/main" id="{4D3E8278-F17A-2C47-97DD-A600FAF5319C}"/>
              </a:ext>
            </a:extLst>
          </p:cNvPr>
          <p:cNvSpPr>
            <a:spLocks noGrp="1" noChangeArrowheads="1"/>
          </p:cNvSpPr>
          <p:nvPr>
            <p:ph type="sldNum" sz="quarter" idx="12"/>
          </p:nvPr>
        </p:nvSpPr>
        <p:spPr/>
        <p:txBody>
          <a:bodyPr/>
          <a:lstStyle>
            <a:lvl1pPr>
              <a:defRPr/>
            </a:lvl1pPr>
          </a:lstStyle>
          <a:p>
            <a:fld id="{D06C4C27-28C9-5649-A65C-78FA363C2BE9}" type="slidenum">
              <a:rPr lang="en-US" altLang="en-US"/>
              <a:pPr/>
              <a:t>‹#›</a:t>
            </a:fld>
            <a:endParaRPr lang="en-US" altLang="en-US"/>
          </a:p>
        </p:txBody>
      </p:sp>
    </p:spTree>
    <p:extLst>
      <p:ext uri="{BB962C8B-B14F-4D97-AF65-F5344CB8AC3E}">
        <p14:creationId xmlns:p14="http://schemas.microsoft.com/office/powerpoint/2010/main" val="176683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 xmlns:a16="http://schemas.microsoft.com/office/drawing/2014/main" id="{ECBA2177-0617-C74C-9AEF-9F4F9E59DCBB}"/>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9">
            <a:extLst>
              <a:ext uri="{FF2B5EF4-FFF2-40B4-BE49-F238E27FC236}">
                <a16:creationId xmlns="" xmlns:a16="http://schemas.microsoft.com/office/drawing/2014/main" id="{ACBB6DCF-DDA1-0C43-8688-8F9F7B34E79F}"/>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5" name="Rectangle 10">
            <a:extLst>
              <a:ext uri="{FF2B5EF4-FFF2-40B4-BE49-F238E27FC236}">
                <a16:creationId xmlns="" xmlns:a16="http://schemas.microsoft.com/office/drawing/2014/main" id="{F643F417-22AD-E548-BA06-73EA1E3589F6}"/>
              </a:ext>
            </a:extLst>
          </p:cNvPr>
          <p:cNvSpPr>
            <a:spLocks noGrp="1" noChangeArrowheads="1"/>
          </p:cNvSpPr>
          <p:nvPr>
            <p:ph type="sldNum" sz="quarter" idx="12"/>
          </p:nvPr>
        </p:nvSpPr>
        <p:spPr/>
        <p:txBody>
          <a:bodyPr/>
          <a:lstStyle>
            <a:lvl1pPr>
              <a:defRPr/>
            </a:lvl1pPr>
          </a:lstStyle>
          <a:p>
            <a:fld id="{A3C99C42-2AF9-254B-B5FC-53E1FAC03E62}" type="slidenum">
              <a:rPr lang="en-US" altLang="en-US"/>
              <a:pPr/>
              <a:t>‹#›</a:t>
            </a:fld>
            <a:endParaRPr lang="en-US" altLang="en-US"/>
          </a:p>
        </p:txBody>
      </p:sp>
    </p:spTree>
    <p:extLst>
      <p:ext uri="{BB962C8B-B14F-4D97-AF65-F5344CB8AC3E}">
        <p14:creationId xmlns:p14="http://schemas.microsoft.com/office/powerpoint/2010/main" val="355910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 xmlns:a16="http://schemas.microsoft.com/office/drawing/2014/main" id="{6DEA378A-6A59-154C-BD79-C45CFEB388C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9">
            <a:extLst>
              <a:ext uri="{FF2B5EF4-FFF2-40B4-BE49-F238E27FC236}">
                <a16:creationId xmlns="" xmlns:a16="http://schemas.microsoft.com/office/drawing/2014/main" id="{C19E7D1F-2BB8-714E-A8A6-C89E409CC5A6}"/>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4" name="Rectangle 10">
            <a:extLst>
              <a:ext uri="{FF2B5EF4-FFF2-40B4-BE49-F238E27FC236}">
                <a16:creationId xmlns="" xmlns:a16="http://schemas.microsoft.com/office/drawing/2014/main" id="{F908797A-FFCD-804D-B4AE-91D49DD1BFE7}"/>
              </a:ext>
            </a:extLst>
          </p:cNvPr>
          <p:cNvSpPr>
            <a:spLocks noGrp="1" noChangeArrowheads="1"/>
          </p:cNvSpPr>
          <p:nvPr>
            <p:ph type="sldNum" sz="quarter" idx="12"/>
          </p:nvPr>
        </p:nvSpPr>
        <p:spPr/>
        <p:txBody>
          <a:bodyPr/>
          <a:lstStyle>
            <a:lvl1pPr>
              <a:defRPr/>
            </a:lvl1pPr>
          </a:lstStyle>
          <a:p>
            <a:fld id="{582D3F4C-BB97-074A-8721-A01129002AAB}" type="slidenum">
              <a:rPr lang="en-US" altLang="en-US"/>
              <a:pPr/>
              <a:t>‹#›</a:t>
            </a:fld>
            <a:endParaRPr lang="en-US" altLang="en-US"/>
          </a:p>
        </p:txBody>
      </p:sp>
    </p:spTree>
    <p:extLst>
      <p:ext uri="{BB962C8B-B14F-4D97-AF65-F5344CB8AC3E}">
        <p14:creationId xmlns:p14="http://schemas.microsoft.com/office/powerpoint/2010/main" val="293608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 xmlns:a16="http://schemas.microsoft.com/office/drawing/2014/main" id="{837A726D-FE95-BA40-A59A-AE8C7E5E520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 xmlns:a16="http://schemas.microsoft.com/office/drawing/2014/main" id="{6FC7794E-AB4B-B141-BBB1-048A440FB6D7}"/>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 xmlns:a16="http://schemas.microsoft.com/office/drawing/2014/main" id="{80511667-9EE7-FC45-817A-FD07788FF802}"/>
              </a:ext>
            </a:extLst>
          </p:cNvPr>
          <p:cNvSpPr>
            <a:spLocks noGrp="1" noChangeArrowheads="1"/>
          </p:cNvSpPr>
          <p:nvPr>
            <p:ph type="sldNum" sz="quarter" idx="12"/>
          </p:nvPr>
        </p:nvSpPr>
        <p:spPr/>
        <p:txBody>
          <a:bodyPr/>
          <a:lstStyle>
            <a:lvl1pPr>
              <a:defRPr/>
            </a:lvl1pPr>
          </a:lstStyle>
          <a:p>
            <a:fld id="{335115ED-9597-124C-8007-7DE66804D490}" type="slidenum">
              <a:rPr lang="en-US" altLang="en-US"/>
              <a:pPr/>
              <a:t>‹#›</a:t>
            </a:fld>
            <a:endParaRPr lang="en-US" altLang="en-US"/>
          </a:p>
        </p:txBody>
      </p:sp>
    </p:spTree>
    <p:extLst>
      <p:ext uri="{BB962C8B-B14F-4D97-AF65-F5344CB8AC3E}">
        <p14:creationId xmlns:p14="http://schemas.microsoft.com/office/powerpoint/2010/main" val="378289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 xmlns:a16="http://schemas.microsoft.com/office/drawing/2014/main" id="{26C8C5F1-D76C-6845-801B-81A803213A6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 xmlns:a16="http://schemas.microsoft.com/office/drawing/2014/main" id="{6BE5AC05-598B-6D4D-B0E1-DD8B4A28E42D}"/>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 xmlns:a16="http://schemas.microsoft.com/office/drawing/2014/main" id="{9079DC16-0A43-2242-B2B9-E27B6646B535}"/>
              </a:ext>
            </a:extLst>
          </p:cNvPr>
          <p:cNvSpPr>
            <a:spLocks noGrp="1" noChangeArrowheads="1"/>
          </p:cNvSpPr>
          <p:nvPr>
            <p:ph type="sldNum" sz="quarter" idx="12"/>
          </p:nvPr>
        </p:nvSpPr>
        <p:spPr/>
        <p:txBody>
          <a:bodyPr/>
          <a:lstStyle>
            <a:lvl1pPr>
              <a:defRPr/>
            </a:lvl1pPr>
          </a:lstStyle>
          <a:p>
            <a:fld id="{F78E9311-50FF-6E47-8029-5DFFAAE84EAD}" type="slidenum">
              <a:rPr lang="en-US" altLang="en-US"/>
              <a:pPr/>
              <a:t>‹#›</a:t>
            </a:fld>
            <a:endParaRPr lang="en-US" altLang="en-US"/>
          </a:p>
        </p:txBody>
      </p:sp>
    </p:spTree>
    <p:extLst>
      <p:ext uri="{BB962C8B-B14F-4D97-AF65-F5344CB8AC3E}">
        <p14:creationId xmlns:p14="http://schemas.microsoft.com/office/powerpoint/2010/main" val="424560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 xmlns:a16="http://schemas.microsoft.com/office/drawing/2014/main" id="{0F60F9BF-4F81-B840-8C83-CFB91A6F49D7}"/>
              </a:ext>
            </a:extLst>
          </p:cNvPr>
          <p:cNvGrpSpPr>
            <a:grpSpLocks/>
          </p:cNvGrpSpPr>
          <p:nvPr/>
        </p:nvGrpSpPr>
        <p:grpSpPr bwMode="auto">
          <a:xfrm>
            <a:off x="0" y="0"/>
            <a:ext cx="11305117" cy="6173788"/>
            <a:chOff x="0" y="0"/>
            <a:chExt cx="5341" cy="3889"/>
          </a:xfrm>
        </p:grpSpPr>
        <p:sp>
          <p:nvSpPr>
            <p:cNvPr id="1033" name="Freeform 3">
              <a:extLst>
                <a:ext uri="{FF2B5EF4-FFF2-40B4-BE49-F238E27FC236}">
                  <a16:creationId xmlns="" xmlns:a16="http://schemas.microsoft.com/office/drawing/2014/main" id="{75710947-5380-4748-A67B-5B1DAD8246DE}"/>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4" name="Freeform 4">
              <a:extLst>
                <a:ext uri="{FF2B5EF4-FFF2-40B4-BE49-F238E27FC236}">
                  <a16:creationId xmlns="" xmlns:a16="http://schemas.microsoft.com/office/drawing/2014/main" id="{B1E31281-B916-ED45-AE23-D1EE97436844}"/>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5" name="Freeform 5">
              <a:extLst>
                <a:ext uri="{FF2B5EF4-FFF2-40B4-BE49-F238E27FC236}">
                  <a16:creationId xmlns="" xmlns:a16="http://schemas.microsoft.com/office/drawing/2014/main" id="{22BE56E8-4CA9-4C40-9375-D3B508BBE08E}"/>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6" name="Freeform 6">
              <a:extLst>
                <a:ext uri="{FF2B5EF4-FFF2-40B4-BE49-F238E27FC236}">
                  <a16:creationId xmlns="" xmlns:a16="http://schemas.microsoft.com/office/drawing/2014/main" id="{A628E018-3943-A044-BC9E-59B213687002}"/>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29095" name="Rectangle 7">
            <a:extLst>
              <a:ext uri="{FF2B5EF4-FFF2-40B4-BE49-F238E27FC236}">
                <a16:creationId xmlns="" xmlns:a16="http://schemas.microsoft.com/office/drawing/2014/main" id="{80F8FA8C-B723-C843-84F8-8FDFE46EDDDA}"/>
              </a:ext>
            </a:extLst>
          </p:cNvPr>
          <p:cNvSpPr>
            <a:spLocks noGrp="1" noChangeArrowheads="1"/>
          </p:cNvSpPr>
          <p:nvPr>
            <p:ph type="title"/>
          </p:nvPr>
        </p:nvSpPr>
        <p:spPr bwMode="auto">
          <a:xfrm>
            <a:off x="914400" y="228600"/>
            <a:ext cx="10363200" cy="1219200"/>
          </a:xfrm>
          <a:prstGeom prst="rect">
            <a:avLst/>
          </a:prstGeom>
          <a:noFill/>
          <a:ln>
            <a:noFill/>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9096" name="Rectangle 8">
            <a:extLst>
              <a:ext uri="{FF2B5EF4-FFF2-40B4-BE49-F238E27FC236}">
                <a16:creationId xmlns="" xmlns:a16="http://schemas.microsoft.com/office/drawing/2014/main" id="{74CE9FA7-F9DB-2341-B3FD-54ECA0D0C9B2}"/>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50000"/>
              </a:spcBef>
              <a:defRPr>
                <a:latin typeface="Times New Roman" charset="0"/>
                <a:ea typeface="ＭＳ Ｐゴシック" charset="0"/>
                <a:cs typeface="+mn-cs"/>
              </a:defRPr>
            </a:lvl1pPr>
          </a:lstStyle>
          <a:p>
            <a:pPr>
              <a:defRPr/>
            </a:pPr>
            <a:endParaRPr lang="en-US"/>
          </a:p>
        </p:txBody>
      </p:sp>
      <p:sp>
        <p:nvSpPr>
          <p:cNvPr id="729097" name="Rectangle 9">
            <a:extLst>
              <a:ext uri="{FF2B5EF4-FFF2-40B4-BE49-F238E27FC236}">
                <a16:creationId xmlns="" xmlns:a16="http://schemas.microsoft.com/office/drawing/2014/main" id="{128D82CA-ED5C-B84F-85AD-14C35CAE59BD}"/>
              </a:ext>
            </a:extLst>
          </p:cNvPr>
          <p:cNvSpPr>
            <a:spLocks noGrp="1" noChangeArrowheads="1"/>
          </p:cNvSpPr>
          <p:nvPr>
            <p:ph type="ftr" sz="quarter" idx="3"/>
          </p:nvPr>
        </p:nvSpPr>
        <p:spPr bwMode="auto">
          <a:xfrm>
            <a:off x="732368" y="6173788"/>
            <a:ext cx="983403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a:latin typeface="Times New Roman" charset="0"/>
                <a:ea typeface="ＭＳ Ｐゴシック" charset="0"/>
                <a:cs typeface="+mn-cs"/>
              </a:defRPr>
            </a:lvl1pPr>
          </a:lstStyle>
          <a:p>
            <a:pPr>
              <a:defRPr/>
            </a:pPr>
            <a:r>
              <a:rPr lang="en-US" smtClean="0"/>
              <a:t>Copyright (c) 2025 by Peter M. Sandman -- for more information see www.psandman.com</a:t>
            </a:r>
            <a:endParaRPr lang="en-US" dirty="0"/>
          </a:p>
        </p:txBody>
      </p:sp>
      <p:sp>
        <p:nvSpPr>
          <p:cNvPr id="729098" name="Rectangle 10">
            <a:extLst>
              <a:ext uri="{FF2B5EF4-FFF2-40B4-BE49-F238E27FC236}">
                <a16:creationId xmlns="" xmlns:a16="http://schemas.microsoft.com/office/drawing/2014/main" id="{C2228C18-50A4-494A-8A20-F2D1097B82CC}"/>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a:lvl1pPr>
          </a:lstStyle>
          <a:p>
            <a:fld id="{2DAE4FA8-FD81-364E-A695-96ABC3932139}" type="slidenum">
              <a:rPr lang="en-US" altLang="en-US"/>
              <a:pPr/>
              <a:t>‹#›</a:t>
            </a:fld>
            <a:endParaRPr lang="en-US" altLang="en-US"/>
          </a:p>
        </p:txBody>
      </p:sp>
      <p:sp>
        <p:nvSpPr>
          <p:cNvPr id="729099" name="Rectangle 11">
            <a:extLst>
              <a:ext uri="{FF2B5EF4-FFF2-40B4-BE49-F238E27FC236}">
                <a16:creationId xmlns="" xmlns:a16="http://schemas.microsoft.com/office/drawing/2014/main" id="{95AC04BD-9089-5148-8AC0-47DBDE90F0AB}"/>
              </a:ext>
            </a:extLst>
          </p:cNvPr>
          <p:cNvSpPr>
            <a:spLocks noGrp="1" noChangeArrowheads="1"/>
          </p:cNvSpPr>
          <p:nvPr>
            <p:ph type="body" idx="1"/>
          </p:nvPr>
        </p:nvSpPr>
        <p:spPr bwMode="auto">
          <a:xfrm>
            <a:off x="914400" y="1641475"/>
            <a:ext cx="10363200" cy="44545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Line 12">
            <a:extLst>
              <a:ext uri="{FF2B5EF4-FFF2-40B4-BE49-F238E27FC236}">
                <a16:creationId xmlns="" xmlns:a16="http://schemas.microsoft.com/office/drawing/2014/main" id="{8B41BC42-F898-6741-A10E-416157BA49AA}"/>
              </a:ext>
            </a:extLst>
          </p:cNvPr>
          <p:cNvSpPr>
            <a:spLocks noChangeShapeType="1"/>
          </p:cNvSpPr>
          <p:nvPr userDrawn="1"/>
        </p:nvSpPr>
        <p:spPr bwMode="auto">
          <a:xfrm>
            <a:off x="0" y="0"/>
            <a:ext cx="0" cy="853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Tree>
    <p:extLst>
      <p:ext uri="{BB962C8B-B14F-4D97-AF65-F5344CB8AC3E}">
        <p14:creationId xmlns:p14="http://schemas.microsoft.com/office/powerpoint/2010/main" val="11044756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sandma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psandman.com/col/onevoice.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it.ly/2cR7vs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psandman.com/col/e-cig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wsweek.com/fact-check-did-dr-fauci-say-no-masks-like-trump-claiming-154038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ature.com/articles/s41591-020-0820-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oday.yougov.com/politics/articles/45389-americans-believe-covid-origin-la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irillp.com/wp-content/uploads/2022/01/ORDER_2022_01_06-9e24e298ae561d16d68a3950ab57077b.pdf" TargetMode="External"/><Relationship Id="rId2" Type="http://schemas.openxmlformats.org/officeDocument/2006/relationships/hyperlink" Target="https://blog.maryannedemasi.com/p/bmj-investigation-fda-oversight-of?utm_source=publication-search&amp;utm_medium=ema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psandman.com/media/VaccSkep1.mp3" TargetMode="External"/><Relationship Id="rId13" Type="http://schemas.openxmlformats.org/officeDocument/2006/relationships/hyperlink" Target="http://www.psandman.com/articles/CCIVI.htm" TargetMode="External"/><Relationship Id="rId3" Type="http://schemas.openxmlformats.org/officeDocument/2006/relationships/hyperlink" Target="https://www.psandman.com/gst2008.htm#poling" TargetMode="External"/><Relationship Id="rId7" Type="http://schemas.openxmlformats.org/officeDocument/2006/relationships/hyperlink" Target="https://www.psandman.com/gst2010.htm#innumeracy" TargetMode="External"/><Relationship Id="rId12" Type="http://schemas.openxmlformats.org/officeDocument/2006/relationships/hyperlink" Target="https://www.psandman.com/col/fluvax-effectiveness.htm" TargetMode="External"/><Relationship Id="rId17" Type="http://schemas.openxmlformats.org/officeDocument/2006/relationships/hyperlink" Target="http://www.psandman.com/col/postscript.htm" TargetMode="External"/><Relationship Id="rId2" Type="http://schemas.openxmlformats.org/officeDocument/2006/relationships/hyperlink" Target="http://www.psandman.com/col/madcow.htm" TargetMode="External"/><Relationship Id="rId16" Type="http://schemas.openxmlformats.org/officeDocument/2006/relationships/hyperlink" Target="http://www.psandman.com/articles/Biofreedom.htm" TargetMode="External"/><Relationship Id="rId1" Type="http://schemas.openxmlformats.org/officeDocument/2006/relationships/slideLayout" Target="../slideLayouts/slideLayout2.xml"/><Relationship Id="rId6" Type="http://schemas.openxmlformats.org/officeDocument/2006/relationships/hyperlink" Target="http://www.psandman.com/articles/berreth.htm" TargetMode="External"/><Relationship Id="rId11" Type="http://schemas.openxmlformats.org/officeDocument/2006/relationships/hyperlink" Target="https://www.psandman.com/media/PennVax_1.mp3" TargetMode="External"/><Relationship Id="rId5" Type="http://schemas.openxmlformats.org/officeDocument/2006/relationships/hyperlink" Target="https://www.psandman.com/col/HCWs.htm" TargetMode="External"/><Relationship Id="rId15" Type="http://schemas.openxmlformats.org/officeDocument/2006/relationships/hyperlink" Target="http://www.psandman.com/articles/Fouchier.htm" TargetMode="External"/><Relationship Id="rId10" Type="http://schemas.openxmlformats.org/officeDocument/2006/relationships/hyperlink" Target="https://www.psandman.com/media/VaccSkep3.mp3" TargetMode="External"/><Relationship Id="rId4" Type="http://schemas.openxmlformats.org/officeDocument/2006/relationships/hyperlink" Target="https://www.psandman.com/media/Dec09-all.mp3" TargetMode="External"/><Relationship Id="rId9" Type="http://schemas.openxmlformats.org/officeDocument/2006/relationships/hyperlink" Target="https://www.psandman.com/media/VaccSkep2.mp3" TargetMode="External"/><Relationship Id="rId14" Type="http://schemas.openxmlformats.org/officeDocument/2006/relationships/hyperlink" Target="https://www.psandman.com/col/misoversimplify.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psandman.com/articles/e-cigs3.htm" TargetMode="External"/><Relationship Id="rId13" Type="http://schemas.openxmlformats.org/officeDocument/2006/relationships/hyperlink" Target="https://www.psandman.com/media/Corona42-whole.mp3" TargetMode="External"/><Relationship Id="rId3" Type="http://schemas.openxmlformats.org/officeDocument/2006/relationships/hyperlink" Target="http://www.psandman.com/col/Ebola-4.htm" TargetMode="External"/><Relationship Id="rId7" Type="http://schemas.openxmlformats.org/officeDocument/2006/relationships/hyperlink" Target="https://www.psandman.com/gst2017.htm#fluvax" TargetMode="External"/><Relationship Id="rId12" Type="http://schemas.openxmlformats.org/officeDocument/2006/relationships/hyperlink" Target="http://www.psandman.com/articles/Corona44.htm" TargetMode="External"/><Relationship Id="rId2" Type="http://schemas.openxmlformats.org/officeDocument/2006/relationships/hyperlink" Target="https://www.psandman.com/gst2014.htm#Fouchier" TargetMode="External"/><Relationship Id="rId16" Type="http://schemas.openxmlformats.org/officeDocument/2006/relationships/hyperlink" Target="http://www.psandman.com/articles/Corona70.htm" TargetMode="External"/><Relationship Id="rId1" Type="http://schemas.openxmlformats.org/officeDocument/2006/relationships/slideLayout" Target="../slideLayouts/slideLayout2.xml"/><Relationship Id="rId6" Type="http://schemas.openxmlformats.org/officeDocument/2006/relationships/hyperlink" Target="http://www.psandman.com/col/dishonesty.htm" TargetMode="External"/><Relationship Id="rId11" Type="http://schemas.openxmlformats.org/officeDocument/2006/relationships/hyperlink" Target="http://www.psandman.com/articles/Corona42.htm" TargetMode="External"/><Relationship Id="rId5" Type="http://schemas.openxmlformats.org/officeDocument/2006/relationships/hyperlink" Target="http://www.psandman.com/col/e-cigs.htm" TargetMode="External"/><Relationship Id="rId15" Type="http://schemas.openxmlformats.org/officeDocument/2006/relationships/hyperlink" Target="https://www.psandman.com/articles/Corona60.htm" TargetMode="External"/><Relationship Id="rId10" Type="http://schemas.openxmlformats.org/officeDocument/2006/relationships/hyperlink" Target="https://www.psandman.com/media/Corona28-pt1.mp3" TargetMode="External"/><Relationship Id="rId4" Type="http://schemas.openxmlformats.org/officeDocument/2006/relationships/hyperlink" Target="https://www.psandman.com/gst2015.htm#vaping" TargetMode="External"/><Relationship Id="rId9" Type="http://schemas.openxmlformats.org/officeDocument/2006/relationships/hyperlink" Target="https://www.psandman.com/articles/Corona26.htm" TargetMode="External"/><Relationship Id="rId14" Type="http://schemas.openxmlformats.org/officeDocument/2006/relationships/hyperlink" Target="http://www.psandman.com/col/Corona64.htm"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peter@psandma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rPr>
              <a:t/>
            </a:r>
            <a:br>
              <a:rPr lang="en-US" sz="3600" dirty="0" smtClean="0">
                <a:effectLst/>
              </a:rPr>
            </a:br>
            <a:r>
              <a:rPr lang="en-US" sz="3600" dirty="0" smtClean="0">
                <a:effectLst/>
              </a:rPr>
              <a:t/>
            </a:r>
            <a:br>
              <a:rPr lang="en-US" sz="3600" dirty="0" smtClean="0">
                <a:effectLst/>
              </a:rPr>
            </a:br>
            <a:r>
              <a:rPr lang="en-US" sz="3600" dirty="0" smtClean="0">
                <a:effectLst/>
              </a:rPr>
              <a:t>Earned </a:t>
            </a:r>
            <a:r>
              <a:rPr lang="en-US" sz="3600" dirty="0">
                <a:effectLst/>
              </a:rPr>
              <a:t>Mistrust: </a:t>
            </a:r>
            <a:r>
              <a:rPr lang="en-US" sz="3600" dirty="0" smtClean="0">
                <a:effectLst/>
              </a:rPr>
              <a:t/>
            </a:r>
            <a:br>
              <a:rPr lang="en-US" sz="3600" dirty="0" smtClean="0">
                <a:effectLst/>
              </a:rPr>
            </a:br>
            <a:r>
              <a:rPr lang="en-US" sz="3600" dirty="0" smtClean="0">
                <a:effectLst/>
              </a:rPr>
              <a:t>How </a:t>
            </a:r>
            <a:r>
              <a:rPr lang="en-US" sz="3600" dirty="0">
                <a:effectLst/>
              </a:rPr>
              <a:t>Public Health Forfeited Trust During </a:t>
            </a:r>
            <a:r>
              <a:rPr lang="en-US" sz="3600" dirty="0" smtClean="0">
                <a:effectLst/>
              </a:rPr>
              <a:t>COVID</a:t>
            </a:r>
            <a:r>
              <a:rPr lang="en-US" sz="3600" dirty="0">
                <a:effectLst/>
              </a:rPr>
              <a:t> </a:t>
            </a:r>
            <a:r>
              <a:rPr lang="en-US" sz="3600" dirty="0" smtClean="0">
                <a:effectLst/>
              </a:rPr>
              <a:t/>
            </a:r>
            <a:br>
              <a:rPr lang="en-US" sz="3600" dirty="0" smtClean="0">
                <a:effectLst/>
              </a:rPr>
            </a:br>
            <a:r>
              <a:rPr lang="en-US" sz="3600" dirty="0" smtClean="0">
                <a:effectLst/>
              </a:rPr>
              <a:t>(and got away with it long before COVID) </a:t>
            </a:r>
            <a:br>
              <a:rPr lang="en-US" sz="3600" dirty="0" smtClean="0">
                <a:effectLst/>
              </a:rPr>
            </a:br>
            <a:r>
              <a:rPr lang="en-US" sz="3600" dirty="0" smtClean="0">
                <a:effectLst/>
              </a:rPr>
              <a:t>(and what it would take to earn trust back)</a:t>
            </a:r>
            <a:r>
              <a:rPr lang="en-US" sz="3600" dirty="0">
                <a:effectLst/>
              </a:rPr>
              <a:t/>
            </a:r>
            <a:br>
              <a:rPr lang="en-US" sz="3600" dirty="0">
                <a:effectLst/>
              </a:rPr>
            </a:br>
            <a:endParaRPr lang="en-US" sz="3600" dirty="0"/>
          </a:p>
        </p:txBody>
      </p:sp>
      <p:sp>
        <p:nvSpPr>
          <p:cNvPr id="3" name="Content Placeholder 2"/>
          <p:cNvSpPr>
            <a:spLocks noGrp="1"/>
          </p:cNvSpPr>
          <p:nvPr>
            <p:ph idx="1"/>
          </p:nvPr>
        </p:nvSpPr>
        <p:spPr/>
        <p:txBody>
          <a:bodyPr/>
          <a:lstStyle/>
          <a:p>
            <a:pPr marL="0" lvl="0" indent="0" algn="ctr">
              <a:buClr>
                <a:srgbClr val="FFFF00"/>
              </a:buClr>
              <a:buNone/>
              <a:defRPr/>
            </a:pPr>
            <a:endParaRPr lang="en-GB" sz="2000" dirty="0" smtClean="0">
              <a:solidFill>
                <a:srgbClr val="FFFFFF"/>
              </a:solidFill>
              <a:effectLst/>
            </a:endParaRPr>
          </a:p>
          <a:p>
            <a:pPr marL="0" lvl="0" indent="0" algn="ctr">
              <a:buClr>
                <a:srgbClr val="FFFF00"/>
              </a:buClr>
              <a:buNone/>
              <a:defRPr/>
            </a:pPr>
            <a:endParaRPr lang="en-GB" sz="2000" dirty="0" smtClean="0">
              <a:solidFill>
                <a:srgbClr val="FFFFFF"/>
              </a:solidFill>
              <a:effectLst/>
            </a:endParaRPr>
          </a:p>
          <a:p>
            <a:pPr marL="0" lvl="0" indent="0" algn="ctr">
              <a:buClr>
                <a:srgbClr val="FFFF00"/>
              </a:buClr>
              <a:buNone/>
              <a:defRPr/>
            </a:pPr>
            <a:r>
              <a:rPr lang="en-GB" sz="2000" dirty="0" smtClean="0">
                <a:solidFill>
                  <a:srgbClr val="FFFFFF"/>
                </a:solidFill>
                <a:effectLst/>
              </a:rPr>
              <a:t>Peter </a:t>
            </a:r>
            <a:r>
              <a:rPr lang="en-GB" sz="2000" dirty="0">
                <a:solidFill>
                  <a:srgbClr val="FFFFFF"/>
                </a:solidFill>
                <a:effectLst/>
              </a:rPr>
              <a:t>M. Sandman, Ph.D.</a:t>
            </a:r>
            <a:endParaRPr lang="en-US" sz="2000" dirty="0">
              <a:solidFill>
                <a:srgbClr val="FFFFFF"/>
              </a:solidFill>
              <a:effectLst/>
            </a:endParaRPr>
          </a:p>
          <a:p>
            <a:pPr marL="0" lvl="0" indent="0" algn="ctr">
              <a:buClr>
                <a:srgbClr val="FFFF00"/>
              </a:buClr>
              <a:buNone/>
              <a:defRPr/>
            </a:pPr>
            <a:r>
              <a:rPr lang="en-GB" sz="2000" dirty="0">
                <a:solidFill>
                  <a:srgbClr val="FFFFFF"/>
                </a:solidFill>
                <a:effectLst/>
              </a:rPr>
              <a:t>(mostly retired risk communication consultant, Brooklyn, NY, USA) </a:t>
            </a:r>
          </a:p>
          <a:p>
            <a:pPr marL="0" lvl="0" indent="0" algn="ctr">
              <a:buClr>
                <a:srgbClr val="FFFF00"/>
              </a:buClr>
              <a:buNone/>
              <a:defRPr/>
            </a:pPr>
            <a:endParaRPr lang="en-US" sz="2000" dirty="0">
              <a:solidFill>
                <a:srgbClr val="FFFFFF"/>
              </a:solidFill>
              <a:effectLst/>
            </a:endParaRPr>
          </a:p>
          <a:p>
            <a:pPr marL="0" lvl="0" indent="0" algn="ctr">
              <a:buClr>
                <a:srgbClr val="FFFF00"/>
              </a:buClr>
              <a:buNone/>
              <a:defRPr/>
            </a:pPr>
            <a:r>
              <a:rPr lang="en-GB" sz="2000" dirty="0">
                <a:solidFill>
                  <a:srgbClr val="FFFFFF"/>
                </a:solidFill>
                <a:effectLst/>
              </a:rPr>
              <a:t>(for more along these lines, see </a:t>
            </a:r>
            <a:r>
              <a:rPr lang="en-GB" sz="2000" u="sng" dirty="0">
                <a:solidFill>
                  <a:srgbClr val="FFFF00"/>
                </a:solidFill>
                <a:effectLst/>
                <a:hlinkClick r:id="rId2"/>
              </a:rPr>
              <a:t>www.psandman.com</a:t>
            </a:r>
            <a:r>
              <a:rPr lang="en-GB" sz="2000" dirty="0" smtClean="0">
                <a:solidFill>
                  <a:srgbClr val="FFFFFF"/>
                </a:solidFill>
                <a:effectLst/>
              </a:rPr>
              <a:t>)</a:t>
            </a:r>
          </a:p>
          <a:p>
            <a:pPr marL="0" lvl="0" indent="0" algn="ctr">
              <a:buClr>
                <a:srgbClr val="FFFF00"/>
              </a:buClr>
              <a:buNone/>
              <a:defRPr/>
            </a:pPr>
            <a:endParaRPr lang="en-US" sz="2000" dirty="0">
              <a:solidFill>
                <a:srgbClr val="FFFFFF"/>
              </a:solidFill>
              <a:effectLst/>
            </a:endParaRPr>
          </a:p>
          <a:p>
            <a:pPr marL="0" lvl="0" indent="0" algn="ctr">
              <a:buClr>
                <a:srgbClr val="FFFF00"/>
              </a:buClr>
              <a:buNone/>
              <a:defRPr/>
            </a:pPr>
            <a:endParaRPr lang="en-GB" sz="2000" dirty="0" smtClean="0">
              <a:solidFill>
                <a:srgbClr val="FFFFFF"/>
              </a:solidFill>
              <a:effectLst/>
            </a:endParaRPr>
          </a:p>
          <a:p>
            <a:pPr marL="0" lvl="0" indent="0" algn="ctr">
              <a:buClr>
                <a:srgbClr val="FFFF00"/>
              </a:buClr>
              <a:buNone/>
              <a:defRPr/>
            </a:pPr>
            <a:r>
              <a:rPr lang="en-US" sz="2000" dirty="0" smtClean="0">
                <a:solidFill>
                  <a:srgbClr val="FFFFFF"/>
                </a:solidFill>
                <a:effectLst/>
              </a:rPr>
              <a:t>Grand Rounds</a:t>
            </a:r>
          </a:p>
          <a:p>
            <a:pPr marL="0" indent="0" algn="ctr">
              <a:buClr>
                <a:srgbClr val="FFFF00"/>
              </a:buClr>
              <a:buNone/>
            </a:pPr>
            <a:r>
              <a:rPr lang="en-US" sz="2000" dirty="0">
                <a:effectLst/>
              </a:rPr>
              <a:t>Department of Environmental Health and Engineering, Bloomberg School of Public Health, Johns Hopkins University, Baltimore MD (via Zoom)</a:t>
            </a:r>
          </a:p>
          <a:p>
            <a:pPr marL="0" lvl="0" indent="0" algn="ctr">
              <a:buClr>
                <a:srgbClr val="FFFF00"/>
              </a:buClr>
              <a:buNone/>
            </a:pPr>
            <a:r>
              <a:rPr lang="en-US" sz="2000" dirty="0" smtClean="0">
                <a:solidFill>
                  <a:srgbClr val="FFFFFF"/>
                </a:solidFill>
                <a:effectLst/>
              </a:rPr>
              <a:t>May 9, 2025</a:t>
            </a:r>
            <a:endParaRPr lang="en-US" dirty="0"/>
          </a:p>
        </p:txBody>
      </p:sp>
      <p:sp>
        <p:nvSpPr>
          <p:cNvPr id="4" name="Footer Placeholder 3"/>
          <p:cNvSpPr>
            <a:spLocks noGrp="1"/>
          </p:cNvSpPr>
          <p:nvPr>
            <p:ph type="ftr" sz="quarter" idx="11"/>
          </p:nvPr>
        </p:nvSpPr>
        <p:spPr>
          <a:xfrm>
            <a:off x="812800" y="6248400"/>
            <a:ext cx="9245600" cy="457200"/>
          </a:xfrm>
        </p:spPr>
        <p:txBody>
          <a:bodyPr/>
          <a:lstStyle/>
          <a:p>
            <a:pPr>
              <a:defRPr/>
            </a:pPr>
            <a:r>
              <a:rPr lang="en-US" sz="1400" dirty="0" smtClean="0"/>
              <a:t>Copyright (c) 2025 by Peter M. Sandman -- for more information see www.psandman.com</a:t>
            </a:r>
            <a:endParaRPr lang="en-US" sz="1400" dirty="0"/>
          </a:p>
        </p:txBody>
      </p:sp>
      <p:sp>
        <p:nvSpPr>
          <p:cNvPr id="5" name="Slide Number Placeholder 4"/>
          <p:cNvSpPr>
            <a:spLocks noGrp="1"/>
          </p:cNvSpPr>
          <p:nvPr>
            <p:ph type="sldNum" sz="quarter" idx="12"/>
          </p:nvPr>
        </p:nvSpPr>
        <p:spPr/>
        <p:txBody>
          <a:bodyPr/>
          <a:lstStyle/>
          <a:p>
            <a:fld id="{4CBD8D97-76A8-6543-8ABD-BF555CA4AE72}" type="slidenum">
              <a:rPr lang="en-US" altLang="en-US" sz="1400" smtClean="0"/>
              <a:pPr/>
              <a:t>1</a:t>
            </a:fld>
            <a:endParaRPr lang="en-US" altLang="en-US" sz="1400" dirty="0"/>
          </a:p>
        </p:txBody>
      </p:sp>
    </p:spTree>
    <p:extLst>
      <p:ext uri="{BB962C8B-B14F-4D97-AF65-F5344CB8AC3E}">
        <p14:creationId xmlns:p14="http://schemas.microsoft.com/office/powerpoint/2010/main" val="291059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of Public Health Dishonesty</a:t>
            </a:r>
            <a:br>
              <a:rPr lang="en-US" dirty="0" smtClean="0"/>
            </a:br>
            <a:r>
              <a:rPr lang="en-US" sz="3200" dirty="0" smtClean="0"/>
              <a:t>(much of which I’m ignoring) – p. 2</a:t>
            </a:r>
            <a:endParaRPr lang="en-US" sz="3200" dirty="0"/>
          </a:p>
        </p:txBody>
      </p:sp>
      <p:sp>
        <p:nvSpPr>
          <p:cNvPr id="3" name="Content Placeholder 2"/>
          <p:cNvSpPr>
            <a:spLocks noGrp="1"/>
          </p:cNvSpPr>
          <p:nvPr>
            <p:ph idx="1"/>
          </p:nvPr>
        </p:nvSpPr>
        <p:spPr/>
        <p:txBody>
          <a:bodyPr/>
          <a:lstStyle/>
          <a:p>
            <a:r>
              <a:rPr lang="en-US" sz="2400" dirty="0"/>
              <a:t>How emotionally loaded is the dishonesty – the extent to which the topic is high-salience and emotionally difficult for the audience.</a:t>
            </a:r>
          </a:p>
          <a:p>
            <a:r>
              <a:rPr lang="en-US" sz="2400" dirty="0"/>
              <a:t>How systemic is the dishonesty – the extent to which public health is “</a:t>
            </a:r>
            <a:r>
              <a:rPr lang="en-US" sz="2400" dirty="0">
                <a:hlinkClick r:id="rId2"/>
              </a:rPr>
              <a:t>speaking with one voice</a:t>
            </a:r>
            <a:r>
              <a:rPr lang="en-US" sz="2400" dirty="0"/>
              <a:t>” and the voice is false.</a:t>
            </a:r>
          </a:p>
          <a:p>
            <a:r>
              <a:rPr lang="en-US" sz="2400" dirty="0"/>
              <a:t>How consequential is the dishonesty – the extent to which people are basing decisions on it.</a:t>
            </a:r>
          </a:p>
          <a:p>
            <a:r>
              <a:rPr lang="en-US" sz="2400" dirty="0"/>
              <a:t>How beneficial or harmful to public health is the dishonesty – the extent to which it has a bottom-line positive or negative effect on people’s health. </a:t>
            </a:r>
          </a:p>
          <a:p>
            <a:r>
              <a:rPr lang="en-US" sz="2400" dirty="0"/>
              <a:t>How outrage-provoking is the dishonesty – the likelihood that people will find out; the likelihood that they will be outraged if they do.</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10</a:t>
            </a:fld>
            <a:endParaRPr lang="en-US" altLang="en-US"/>
          </a:p>
        </p:txBody>
      </p:sp>
    </p:spTree>
    <p:extLst>
      <p:ext uri="{BB962C8B-B14F-4D97-AF65-F5344CB8AC3E}">
        <p14:creationId xmlns:p14="http://schemas.microsoft.com/office/powerpoint/2010/main" val="300680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Usually Moustache-Twirling	</a:t>
            </a:r>
            <a:endParaRPr lang="en-US" dirty="0"/>
          </a:p>
        </p:txBody>
      </p:sp>
      <p:sp>
        <p:nvSpPr>
          <p:cNvPr id="3" name="Content Placeholder 2"/>
          <p:cNvSpPr>
            <a:spLocks noGrp="1"/>
          </p:cNvSpPr>
          <p:nvPr>
            <p:ph idx="1"/>
          </p:nvPr>
        </p:nvSpPr>
        <p:spPr/>
        <p:txBody>
          <a:bodyPr/>
          <a:lstStyle/>
          <a:p>
            <a:r>
              <a:rPr lang="en-US" dirty="0" smtClean="0"/>
              <a:t>Leadership is often somewhere between </a:t>
            </a:r>
            <a:r>
              <a:rPr lang="en-US" dirty="0"/>
              <a:t>deception and </a:t>
            </a:r>
            <a:r>
              <a:rPr lang="en-US" dirty="0" smtClean="0"/>
              <a:t>self-deception: We’re hiding pieces of the truth for what we consider good reasons.  We’re not focusing on those pieces.  We </a:t>
            </a:r>
            <a:r>
              <a:rPr lang="en-US" dirty="0"/>
              <a:t>don’t </a:t>
            </a:r>
            <a:r>
              <a:rPr lang="en-US" i="1" dirty="0"/>
              <a:t>feel</a:t>
            </a:r>
            <a:r>
              <a:rPr lang="en-US" dirty="0"/>
              <a:t> </a:t>
            </a:r>
            <a:r>
              <a:rPr lang="en-US" dirty="0" smtClean="0"/>
              <a:t>dishonest.  If cross-examined we’d reluctantly admit our dishonesty … then forget it again ASAP.</a:t>
            </a:r>
          </a:p>
          <a:p>
            <a:r>
              <a:rPr lang="en-US" dirty="0" smtClean="0"/>
              <a:t>Followers (e.g. clinicians) often unknowingly tell flat-out lies because they have “simplified” the misleading not-quite-lies carefully constructed by the leadership.</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11</a:t>
            </a:fld>
            <a:endParaRPr lang="en-US" altLang="en-US"/>
          </a:p>
        </p:txBody>
      </p:sp>
    </p:spTree>
    <p:extLst>
      <p:ext uri="{BB962C8B-B14F-4D97-AF65-F5344CB8AC3E}">
        <p14:creationId xmlns:p14="http://schemas.microsoft.com/office/powerpoint/2010/main" val="400794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(in-passing acknowledgment)</a:t>
            </a:r>
            <a:endParaRPr lang="en-US" dirty="0"/>
          </a:p>
        </p:txBody>
      </p:sp>
      <p:sp>
        <p:nvSpPr>
          <p:cNvPr id="3" name="Content Placeholder 2"/>
          <p:cNvSpPr>
            <a:spLocks noGrp="1"/>
          </p:cNvSpPr>
          <p:nvPr>
            <p:ph idx="1"/>
          </p:nvPr>
        </p:nvSpPr>
        <p:spPr/>
        <p:txBody>
          <a:bodyPr/>
          <a:lstStyle/>
          <a:p>
            <a:pPr marL="0" indent="0">
              <a:buNone/>
            </a:pPr>
            <a:r>
              <a:rPr lang="en-US" dirty="0" smtClean="0"/>
              <a:t>Public health’s “enemies” are even worse:</a:t>
            </a:r>
          </a:p>
          <a:p>
            <a:r>
              <a:rPr lang="en-US" dirty="0" smtClean="0"/>
              <a:t>A higher percentage of what they say are flat-out lies.</a:t>
            </a:r>
          </a:p>
          <a:p>
            <a:r>
              <a:rPr lang="en-US" dirty="0" smtClean="0"/>
              <a:t>But a lot of what you think are flat-out lies are actually the same “sort-of lies” that public health deploys – accurate but misleading factoids, cherry-picking the data, etc.</a:t>
            </a:r>
          </a:p>
          <a:p>
            <a:r>
              <a:rPr lang="en-US" dirty="0" smtClean="0"/>
              <a:t>Like public health, they lose track of their own dishonesty; thanks to cognitive dissonance, they come to believe even the flat-out lies.  And they, too, think their lies are noble.</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12</a:t>
            </a:fld>
            <a:endParaRPr lang="en-US" altLang="en-US"/>
          </a:p>
        </p:txBody>
      </p:sp>
    </p:spTree>
    <p:extLst>
      <p:ext uri="{BB962C8B-B14F-4D97-AF65-F5344CB8AC3E}">
        <p14:creationId xmlns:p14="http://schemas.microsoft.com/office/powerpoint/2010/main" val="316418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Pre-COVID Example 1:</a:t>
            </a:r>
            <a:br>
              <a:rPr lang="en-US" dirty="0" smtClean="0"/>
            </a:br>
            <a:r>
              <a:rPr lang="en-US" dirty="0" smtClean="0"/>
              <a:t>Oral Polio Vaccine (OPV)</a:t>
            </a:r>
            <a:endParaRPr lang="en-US" dirty="0"/>
          </a:p>
        </p:txBody>
      </p:sp>
      <p:sp>
        <p:nvSpPr>
          <p:cNvPr id="3" name="Content Placeholder 2"/>
          <p:cNvSpPr>
            <a:spLocks noGrp="1"/>
          </p:cNvSpPr>
          <p:nvPr>
            <p:ph idx="1"/>
          </p:nvPr>
        </p:nvSpPr>
        <p:spPr/>
        <p:txBody>
          <a:bodyPr/>
          <a:lstStyle/>
          <a:p>
            <a:r>
              <a:rPr lang="en-US" dirty="0" smtClean="0"/>
              <a:t>OPV has pros and cons compared to the injection.  Until recent years it was the first choice for developing countries.</a:t>
            </a:r>
          </a:p>
          <a:p>
            <a:r>
              <a:rPr lang="en-US" dirty="0" smtClean="0"/>
              <a:t>Two main downsides: It’s a live vaccine, so it can (rarely) give a vaccinee polio (VAPP) or (less rarely) launch an outbreak that infects unvaccinated people (VDPV).</a:t>
            </a:r>
          </a:p>
          <a:p>
            <a:r>
              <a:rPr lang="en-US" dirty="0" smtClean="0"/>
              <a:t>VDPV is the main reason Americans still get polio shots at all: to protect us from immigrants whose excreted OPV might otherwise give us polio.</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13</a:t>
            </a:fld>
            <a:endParaRPr lang="en-US" altLang="en-US"/>
          </a:p>
        </p:txBody>
      </p:sp>
    </p:spTree>
    <p:extLst>
      <p:ext uri="{BB962C8B-B14F-4D97-AF65-F5344CB8AC3E}">
        <p14:creationId xmlns:p14="http://schemas.microsoft.com/office/powerpoint/2010/main" val="115912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OPV p. 2</a:t>
            </a:r>
            <a:endParaRPr lang="en-US" dirty="0"/>
          </a:p>
        </p:txBody>
      </p:sp>
      <p:sp>
        <p:nvSpPr>
          <p:cNvPr id="3" name="Content Placeholder 2"/>
          <p:cNvSpPr>
            <a:spLocks noGrp="1"/>
          </p:cNvSpPr>
          <p:nvPr>
            <p:ph idx="1"/>
          </p:nvPr>
        </p:nvSpPr>
        <p:spPr/>
        <p:txBody>
          <a:bodyPr/>
          <a:lstStyle/>
          <a:p>
            <a:r>
              <a:rPr lang="en-US" dirty="0" smtClean="0"/>
              <a:t>For decades when OPV was their chosen vaccine, polio eradication campaign officials routinely </a:t>
            </a:r>
            <a:r>
              <a:rPr lang="en-US" dirty="0"/>
              <a:t>hid </a:t>
            </a:r>
            <a:r>
              <a:rPr lang="en-US" dirty="0" smtClean="0"/>
              <a:t>these facts.</a:t>
            </a:r>
          </a:p>
          <a:p>
            <a:r>
              <a:rPr lang="en-US" dirty="0" smtClean="0"/>
              <a:t>VAPP and VDPV cases were reported in MMWR and other journals, but not shared with parents or the general public.</a:t>
            </a:r>
          </a:p>
          <a:p>
            <a:r>
              <a:rPr lang="en-US" dirty="0" smtClean="0"/>
              <a:t>Cases that became locally visible were dismissed as coincidences.</a:t>
            </a:r>
          </a:p>
          <a:p>
            <a:r>
              <a:rPr lang="en-US" dirty="0" smtClean="0"/>
              <a:t>Campaign officials believed this dishonesty saved lives.  At least in the short term, they were right.</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14</a:t>
            </a:fld>
            <a:endParaRPr lang="en-US" altLang="en-US"/>
          </a:p>
        </p:txBody>
      </p:sp>
    </p:spTree>
    <p:extLst>
      <p:ext uri="{BB962C8B-B14F-4D97-AF65-F5344CB8AC3E}">
        <p14:creationId xmlns:p14="http://schemas.microsoft.com/office/powerpoint/2010/main" val="149410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OPV p. 3	</a:t>
            </a:r>
            <a:endParaRPr lang="en-US" dirty="0"/>
          </a:p>
        </p:txBody>
      </p:sp>
      <p:sp>
        <p:nvSpPr>
          <p:cNvPr id="3" name="Content Placeholder 2"/>
          <p:cNvSpPr>
            <a:spLocks noGrp="1"/>
          </p:cNvSpPr>
          <p:nvPr>
            <p:ph idx="1"/>
          </p:nvPr>
        </p:nvSpPr>
        <p:spPr/>
        <p:txBody>
          <a:bodyPr/>
          <a:lstStyle/>
          <a:p>
            <a:pPr marL="0" indent="0">
              <a:buNone/>
            </a:pPr>
            <a:r>
              <a:rPr lang="en-US" dirty="0" smtClean="0"/>
              <a:t>Excerpt from a 2011 OPV </a:t>
            </a:r>
            <a:r>
              <a:rPr lang="en-US" dirty="0" smtClean="0">
                <a:hlinkClick r:id="rId2"/>
              </a:rPr>
              <a:t>campaign training manual</a:t>
            </a:r>
            <a:r>
              <a:rPr lang="en-US" dirty="0" smtClean="0"/>
              <a:t> that trainees were instructed to memorize word-for-word:</a:t>
            </a:r>
          </a:p>
          <a:p>
            <a:r>
              <a:rPr lang="en-US" sz="2800" b="1" dirty="0" smtClean="0"/>
              <a:t>Question </a:t>
            </a:r>
            <a:r>
              <a:rPr lang="en-US" sz="2800" dirty="0"/>
              <a:t/>
            </a:r>
            <a:br>
              <a:rPr lang="en-US" sz="2800" dirty="0"/>
            </a:br>
            <a:r>
              <a:rPr lang="en-US" sz="2800" dirty="0"/>
              <a:t>Are there side effects from the vaccine?</a:t>
            </a:r>
          </a:p>
          <a:p>
            <a:r>
              <a:rPr lang="en-US" sz="2800" b="1" dirty="0"/>
              <a:t>Answer </a:t>
            </a:r>
            <a:r>
              <a:rPr lang="en-US" sz="2800" dirty="0"/>
              <a:t/>
            </a:r>
            <a:br>
              <a:rPr lang="en-US" sz="2800" dirty="0"/>
            </a:br>
            <a:r>
              <a:rPr lang="en-US" sz="2800" dirty="0"/>
              <a:t>No, there are no side effects. Experience shows that if children develop diseases or symptoms after vaccination, it is a mere coincidence. They would have developed these diseases anyway, with or without vaccination.</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15</a:t>
            </a:fld>
            <a:endParaRPr lang="en-US" altLang="en-US"/>
          </a:p>
        </p:txBody>
      </p:sp>
    </p:spTree>
    <p:extLst>
      <p:ext uri="{BB962C8B-B14F-4D97-AF65-F5344CB8AC3E}">
        <p14:creationId xmlns:p14="http://schemas.microsoft.com/office/powerpoint/2010/main" val="277570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Pre-COVID Example 2: Measles</a:t>
            </a:r>
            <a:endParaRPr lang="en-US" dirty="0"/>
          </a:p>
        </p:txBody>
      </p:sp>
      <p:sp>
        <p:nvSpPr>
          <p:cNvPr id="3" name="Content Placeholder 2"/>
          <p:cNvSpPr>
            <a:spLocks noGrp="1"/>
          </p:cNvSpPr>
          <p:nvPr>
            <p:ph idx="1"/>
          </p:nvPr>
        </p:nvSpPr>
        <p:spPr/>
        <p:txBody>
          <a:bodyPr/>
          <a:lstStyle/>
          <a:p>
            <a:pPr marL="0" indent="0">
              <a:buNone/>
            </a:pPr>
            <a:r>
              <a:rPr lang="en-US" dirty="0" smtClean="0"/>
              <a:t>The widespread, carefully nurtured misimpression: </a:t>
            </a:r>
          </a:p>
          <a:p>
            <a:pPr marL="0" indent="0">
              <a:buNone/>
            </a:pPr>
            <a:endParaRPr lang="en-US" dirty="0"/>
          </a:p>
          <a:p>
            <a:pPr marL="400050" lvl="1" indent="0">
              <a:buNone/>
            </a:pPr>
            <a:r>
              <a:rPr lang="en-US" dirty="0" smtClean="0"/>
              <a:t>U.S. measles incidence has dangerously increased because MMR vaccine uptake has declined.  Children whose parents don’t make sure they get both MMR shots on the recommended schedule are facing a grave risk … and imposing a grave risk on their classmates and neighbors.</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16</a:t>
            </a:fld>
            <a:endParaRPr lang="en-US" altLang="en-US"/>
          </a:p>
        </p:txBody>
      </p:sp>
    </p:spTree>
    <p:extLst>
      <p:ext uri="{BB962C8B-B14F-4D97-AF65-F5344CB8AC3E}">
        <p14:creationId xmlns:p14="http://schemas.microsoft.com/office/powerpoint/2010/main" val="346647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2</a:t>
            </a:r>
            <a:endParaRPr lang="en-US" dirty="0"/>
          </a:p>
        </p:txBody>
      </p:sp>
      <p:sp>
        <p:nvSpPr>
          <p:cNvPr id="3" name="Content Placeholder 2"/>
          <p:cNvSpPr>
            <a:spLocks noGrp="1"/>
          </p:cNvSpPr>
          <p:nvPr>
            <p:ph idx="1"/>
          </p:nvPr>
        </p:nvSpPr>
        <p:spPr/>
        <p:txBody>
          <a:bodyPr/>
          <a:lstStyle/>
          <a:p>
            <a:pPr marL="0" indent="0">
              <a:buNone/>
            </a:pPr>
            <a:r>
              <a:rPr lang="en-US" dirty="0" smtClean="0"/>
              <a:t>Some inconvenient truths:</a:t>
            </a:r>
          </a:p>
          <a:p>
            <a:pPr lvl="1"/>
            <a:r>
              <a:rPr lang="en-US" sz="2400" dirty="0" smtClean="0"/>
              <a:t>U.S. measles incidence over recent decades shows no detectable trend line.  Maybe the bad 2025 Texas outbreak is the start of a trend.  Or not.</a:t>
            </a:r>
          </a:p>
          <a:p>
            <a:pPr lvl="1"/>
            <a:r>
              <a:rPr lang="en-US" sz="2400" dirty="0" smtClean="0"/>
              <a:t>The bad years occur chiefly when there is lots of travel from countries with sizable measles outbreaks to pockets of low vaccine uptake.</a:t>
            </a:r>
          </a:p>
          <a:p>
            <a:pPr lvl="1"/>
            <a:r>
              <a:rPr lang="en-US" sz="2400" dirty="0" smtClean="0"/>
              <a:t>The second MMR is recommended just before kindergarten.  If officials were worried about measles, they could give it a month after the first shot.</a:t>
            </a:r>
          </a:p>
          <a:p>
            <a:pPr lvl="1"/>
            <a:r>
              <a:rPr lang="en-US" sz="2400" dirty="0"/>
              <a:t>The second measles vaccine dose increases VE from 93% to 97%.  If the measles vaccine weren’t part of the MMR combo shot, worried parents could </a:t>
            </a:r>
            <a:r>
              <a:rPr lang="en-US" sz="2400" dirty="0" smtClean="0"/>
              <a:t>check their kids’ </a:t>
            </a:r>
            <a:r>
              <a:rPr lang="en-US" sz="2400" dirty="0"/>
              <a:t>titers and most kids wouldn’t need the second dose at all. (And nobody needs the second rubella dose.)  </a:t>
            </a:r>
          </a:p>
          <a:p>
            <a:pPr lvl="1"/>
            <a:endParaRPr lang="en-US" sz="2400" dirty="0" smtClean="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17</a:t>
            </a:fld>
            <a:endParaRPr lang="en-US" altLang="en-US" dirty="0"/>
          </a:p>
        </p:txBody>
      </p:sp>
    </p:spTree>
    <p:extLst>
      <p:ext uri="{BB962C8B-B14F-4D97-AF65-F5344CB8AC3E}">
        <p14:creationId xmlns:p14="http://schemas.microsoft.com/office/powerpoint/2010/main" val="105623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219200"/>
          </a:xfrm>
        </p:spPr>
        <p:txBody>
          <a:bodyPr/>
          <a:lstStyle/>
          <a:p>
            <a:r>
              <a:rPr lang="en-US" dirty="0" smtClean="0"/>
              <a:t>Measles p. 3	</a:t>
            </a:r>
            <a:endParaRPr lang="en-US" dirty="0"/>
          </a:p>
        </p:txBody>
      </p:sp>
      <p:sp>
        <p:nvSpPr>
          <p:cNvPr id="3" name="Content Placeholder 2"/>
          <p:cNvSpPr>
            <a:spLocks noGrp="1"/>
          </p:cNvSpPr>
          <p:nvPr>
            <p:ph idx="1"/>
          </p:nvPr>
        </p:nvSpPr>
        <p:spPr>
          <a:xfrm>
            <a:off x="914400" y="1383568"/>
            <a:ext cx="10363200" cy="4378325"/>
          </a:xfrm>
        </p:spPr>
        <p:txBody>
          <a:bodyPr/>
          <a:lstStyle/>
          <a:p>
            <a:pPr lvl="1"/>
            <a:r>
              <a:rPr lang="en-US" sz="2400" dirty="0" smtClean="0"/>
              <a:t>Except in identifiable communities with low MMR uptake (</a:t>
            </a:r>
            <a:r>
              <a:rPr lang="en-US" sz="2400" dirty="0" err="1" smtClean="0"/>
              <a:t>Hasids</a:t>
            </a:r>
            <a:r>
              <a:rPr lang="en-US" sz="2400" dirty="0" smtClean="0"/>
              <a:t>, Somalis, Mennonites, etc.), measles herd immunity is working in the U.S.  People who can’t get vaccinated are extremely unlikely to catch measles.  Ditto for free-riders. </a:t>
            </a:r>
            <a:r>
              <a:rPr lang="en-US" sz="2400" dirty="0"/>
              <a:t>G</a:t>
            </a:r>
            <a:r>
              <a:rPr lang="en-US" sz="2400" dirty="0" smtClean="0"/>
              <a:t>oing unvaccinated against measles in the U.S. today poses a tiny risk, roughly equal to the tiny risk of getting an MMR.</a:t>
            </a:r>
          </a:p>
          <a:p>
            <a:pPr lvl="1"/>
            <a:r>
              <a:rPr lang="en-US" sz="2400" dirty="0" smtClean="0"/>
              <a:t>As of May 2025, measles is still “eliminated” in the U.S.  Article after article implies otherwise.</a:t>
            </a:r>
          </a:p>
          <a:p>
            <a:pPr lvl="1"/>
            <a:r>
              <a:rPr lang="en-US" sz="2400" dirty="0">
                <a:solidFill>
                  <a:srgbClr val="FFFFFF"/>
                </a:solidFill>
              </a:rPr>
              <a:t>Much vaccine hesitancy is fear about a non-existent MMR-autism connection.  So imagine offering West Texas vaccine-hesitant parents a monovalent measles vaccine against the outbreak they currently face.</a:t>
            </a:r>
          </a:p>
          <a:p>
            <a:pPr lvl="1"/>
            <a:endParaRPr lang="en-US" sz="2400" dirty="0" smtClean="0"/>
          </a:p>
          <a:p>
            <a:pPr lvl="1"/>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18</a:t>
            </a:fld>
            <a:endParaRPr lang="en-US" altLang="en-US"/>
          </a:p>
        </p:txBody>
      </p:sp>
    </p:spTree>
    <p:extLst>
      <p:ext uri="{BB962C8B-B14F-4D97-AF65-F5344CB8AC3E}">
        <p14:creationId xmlns:p14="http://schemas.microsoft.com/office/powerpoint/2010/main" val="145190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4.	</a:t>
            </a:r>
            <a:endParaRPr lang="en-US" dirty="0"/>
          </a:p>
        </p:txBody>
      </p:sp>
      <p:sp>
        <p:nvSpPr>
          <p:cNvPr id="3" name="Content Placeholder 2"/>
          <p:cNvSpPr>
            <a:spLocks noGrp="1"/>
          </p:cNvSpPr>
          <p:nvPr>
            <p:ph idx="1"/>
          </p:nvPr>
        </p:nvSpPr>
        <p:spPr/>
        <p:txBody>
          <a:bodyPr/>
          <a:lstStyle/>
          <a:p>
            <a:pPr marL="400050" lvl="2" indent="0">
              <a:buClr>
                <a:schemeClr val="tx2"/>
              </a:buClr>
              <a:buSzPct val="75000"/>
              <a:buNone/>
            </a:pPr>
            <a:endParaRPr lang="en-US" sz="2800" dirty="0" smtClean="0"/>
          </a:p>
          <a:p>
            <a:pPr marL="400050" lvl="2" indent="0">
              <a:buClr>
                <a:schemeClr val="tx2"/>
              </a:buClr>
              <a:buSzPct val="75000"/>
              <a:buNone/>
            </a:pPr>
            <a:r>
              <a:rPr lang="en-US" sz="3200" dirty="0" smtClean="0"/>
              <a:t>Measles </a:t>
            </a:r>
            <a:r>
              <a:rPr lang="en-US" sz="3200" dirty="0"/>
              <a:t>really could come roaring back if many more parents stopped vaccinating their </a:t>
            </a:r>
            <a:r>
              <a:rPr lang="en-US" sz="3200" dirty="0" smtClean="0"/>
              <a:t>children – and didn’t restart when the outbreaks started.  But it </a:t>
            </a:r>
            <a:r>
              <a:rPr lang="en-US" sz="3200" dirty="0"/>
              <a:t>is dishonest to claim or imply that this has happened already, knowing it </a:t>
            </a:r>
            <a:r>
              <a:rPr lang="en-US" sz="3200" dirty="0" smtClean="0"/>
              <a:t>hasn’t (except for low-vax pockets), </a:t>
            </a:r>
            <a:r>
              <a:rPr lang="en-US" sz="3200" dirty="0"/>
              <a:t>in order to help prevent it from happening.  </a:t>
            </a: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19</a:t>
            </a:fld>
            <a:endParaRPr lang="en-US" altLang="en-US"/>
          </a:p>
        </p:txBody>
      </p:sp>
    </p:spTree>
    <p:extLst>
      <p:ext uri="{BB962C8B-B14F-4D97-AF65-F5344CB8AC3E}">
        <p14:creationId xmlns:p14="http://schemas.microsoft.com/office/powerpoint/2010/main" val="118190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08" y="0"/>
            <a:ext cx="10363200" cy="1219200"/>
          </a:xfrm>
        </p:spPr>
        <p:txBody>
          <a:bodyPr/>
          <a:lstStyle/>
          <a:p>
            <a:r>
              <a:rPr lang="en-US" dirty="0" smtClean="0"/>
              <a:t>Some Introductory Context</a:t>
            </a:r>
            <a:endParaRPr lang="en-US" dirty="0"/>
          </a:p>
        </p:txBody>
      </p:sp>
      <p:sp>
        <p:nvSpPr>
          <p:cNvPr id="3" name="Content Placeholder 2"/>
          <p:cNvSpPr>
            <a:spLocks noGrp="1"/>
          </p:cNvSpPr>
          <p:nvPr>
            <p:ph idx="1"/>
          </p:nvPr>
        </p:nvSpPr>
        <p:spPr>
          <a:xfrm>
            <a:off x="914400" y="1172308"/>
            <a:ext cx="10363200" cy="4847493"/>
          </a:xfrm>
        </p:spPr>
        <p:txBody>
          <a:bodyPr/>
          <a:lstStyle/>
          <a:p>
            <a:r>
              <a:rPr lang="en-US" dirty="0" smtClean="0"/>
              <a:t>I have more slides than time; I’ll skip some of them.</a:t>
            </a:r>
          </a:p>
          <a:p>
            <a:r>
              <a:rPr lang="en-US" dirty="0" smtClean="0"/>
              <a:t>Despite my title, I will focus mostly on public health dishonesty more generally.</a:t>
            </a:r>
          </a:p>
          <a:p>
            <a:r>
              <a:rPr lang="en-US" dirty="0" smtClean="0"/>
              <a:t>The loss of trust I long predicted because of public health dishonesty finally happened during COVID.</a:t>
            </a:r>
          </a:p>
          <a:p>
            <a:r>
              <a:rPr lang="en-US" dirty="0" smtClean="0"/>
              <a:t>My usual frame: Mainstream public health is in charge, isn’t honest enough, has lost some trust, needs to reform.  </a:t>
            </a:r>
          </a:p>
          <a:p>
            <a:r>
              <a:rPr lang="en-US" dirty="0" smtClean="0"/>
              <a:t>My frame today: Mainstream public health isn’t entirely in charge, and needs to see that it is reaping what it sowed.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a:t>
            </a:fld>
            <a:endParaRPr lang="en-US" altLang="en-US"/>
          </a:p>
        </p:txBody>
      </p:sp>
    </p:spTree>
    <p:extLst>
      <p:ext uri="{BB962C8B-B14F-4D97-AF65-F5344CB8AC3E}">
        <p14:creationId xmlns:p14="http://schemas.microsoft.com/office/powerpoint/2010/main" val="418056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5	</a:t>
            </a:r>
            <a:endParaRPr lang="en-US" dirty="0"/>
          </a:p>
        </p:txBody>
      </p:sp>
      <p:sp>
        <p:nvSpPr>
          <p:cNvPr id="3" name="Content Placeholder 2"/>
          <p:cNvSpPr>
            <a:spLocks noGrp="1"/>
          </p:cNvSpPr>
          <p:nvPr>
            <p:ph idx="1"/>
          </p:nvPr>
        </p:nvSpPr>
        <p:spPr/>
        <p:txBody>
          <a:bodyPr/>
          <a:lstStyle/>
          <a:p>
            <a:pPr marL="0" indent="0">
              <a:buNone/>
            </a:pPr>
            <a:r>
              <a:rPr lang="en-US" dirty="0" smtClean="0"/>
              <a:t>By the way, measles risk is routinely exaggerated:</a:t>
            </a:r>
          </a:p>
          <a:p>
            <a:pPr marL="857250" lvl="1" indent="-457200"/>
            <a:r>
              <a:rPr lang="en-US" sz="2400" dirty="0" smtClean="0"/>
              <a:t>“1 to 3 in 1,000 infected people will die.”  Maybe in developing countries, but in the U.S. back in the pre-vaccine era when an entire age cohort (about four million) caught measles every year, there were fewer than 500 measles deaths per year.  In countries with good nutrition, sanitation, and healthcare, measles deaths are around 1 in 10,000.  (No,  I don’t know why there have been three measles deaths in the U.S. already this year.)</a:t>
            </a:r>
          </a:p>
          <a:p>
            <a:pPr marL="857250" lvl="1" indent="-457200"/>
            <a:r>
              <a:rPr lang="en-US" sz="2400" dirty="0" smtClean="0"/>
              <a:t>“Even casual contact will infect 90% of </a:t>
            </a:r>
            <a:r>
              <a:rPr lang="en-US" sz="2400" dirty="0" err="1" smtClean="0"/>
              <a:t>sero</a:t>
            </a:r>
            <a:r>
              <a:rPr lang="en-US" sz="2400" dirty="0" smtClean="0"/>
              <a:t>-naïve people.”  In measles outbreaks public health officials normally monitor unvaccinated contacts.  Most of them don’t end up with measles.  </a:t>
            </a:r>
            <a:endParaRPr lang="en-US" sz="24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20</a:t>
            </a:fld>
            <a:endParaRPr lang="en-US" altLang="en-US"/>
          </a:p>
        </p:txBody>
      </p:sp>
    </p:spTree>
    <p:extLst>
      <p:ext uri="{BB962C8B-B14F-4D97-AF65-F5344CB8AC3E}">
        <p14:creationId xmlns:p14="http://schemas.microsoft.com/office/powerpoint/2010/main" val="261132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6	</a:t>
            </a:r>
            <a:endParaRPr lang="en-US" dirty="0"/>
          </a:p>
        </p:txBody>
      </p:sp>
      <p:sp>
        <p:nvSpPr>
          <p:cNvPr id="3" name="Content Placeholder 2"/>
          <p:cNvSpPr>
            <a:spLocks noGrp="1"/>
          </p:cNvSpPr>
          <p:nvPr>
            <p:ph idx="1"/>
          </p:nvPr>
        </p:nvSpPr>
        <p:spPr>
          <a:xfrm>
            <a:off x="914400" y="1447800"/>
            <a:ext cx="10363200" cy="4378325"/>
          </a:xfrm>
        </p:spPr>
        <p:txBody>
          <a:bodyPr/>
          <a:lstStyle/>
          <a:p>
            <a:pPr marL="0" indent="0">
              <a:buNone/>
            </a:pPr>
            <a:r>
              <a:rPr lang="en-US" dirty="0" smtClean="0"/>
              <a:t>A measles thought experiment (not really about dishonesty):</a:t>
            </a:r>
          </a:p>
          <a:p>
            <a:pPr marL="857250" lvl="1" indent="-457200"/>
            <a:r>
              <a:rPr lang="en-US" sz="2000" dirty="0" smtClean="0"/>
              <a:t>The Wakefield paper suggesting that the MMR triple combo vaccine shot causes autism has been thoroughly disproven.  </a:t>
            </a:r>
          </a:p>
          <a:p>
            <a:pPr marL="857250" lvl="1" indent="-457200"/>
            <a:r>
              <a:rPr lang="en-US" sz="2000" dirty="0" smtClean="0"/>
              <a:t>Try to imagine that Wakefield was right.  Would that be a good thing or a bad thing?</a:t>
            </a:r>
          </a:p>
          <a:p>
            <a:pPr marL="857250" lvl="1" indent="-457200"/>
            <a:r>
              <a:rPr lang="en-US" sz="2000" dirty="0" smtClean="0"/>
              <a:t>When I do this thought experiment with public health audiences, they always say it would be a bad thing.</a:t>
            </a:r>
          </a:p>
          <a:p>
            <a:pPr marL="857250" lvl="1" indent="-457200"/>
            <a:r>
              <a:rPr lang="en-US" sz="2000" dirty="0" smtClean="0"/>
              <a:t>Huh?  We could cure autism merely by giving kids separate measles, mumps, and rubella shots?  That would be bad?</a:t>
            </a:r>
          </a:p>
          <a:p>
            <a:pPr marL="857250" lvl="1" indent="-457200"/>
            <a:r>
              <a:rPr lang="en-US" sz="2000" dirty="0" smtClean="0"/>
              <a:t>Think about why public health is </a:t>
            </a:r>
            <a:r>
              <a:rPr lang="en-US" sz="2000" i="1" dirty="0" smtClean="0"/>
              <a:t>so</a:t>
            </a:r>
            <a:r>
              <a:rPr lang="en-US" sz="2000" dirty="0" smtClean="0"/>
              <a:t> </a:t>
            </a:r>
            <a:r>
              <a:rPr lang="en-US" sz="2000" i="1" dirty="0" smtClean="0"/>
              <a:t>happy, so triumphant</a:t>
            </a:r>
            <a:r>
              <a:rPr lang="en-US" sz="2000" dirty="0" smtClean="0"/>
              <a:t> that Wakefield was wrong.  (Hint: I think it has something to do with pride.)</a:t>
            </a:r>
          </a:p>
          <a:p>
            <a:pPr marL="857250" lvl="1" indent="-457200"/>
            <a:r>
              <a:rPr lang="en-US" sz="2000" dirty="0" smtClean="0"/>
              <a:t>And think about why public health refuses to make separate measles, mumps, and rubella vaccines available to parents who are (yes, mistakenly) worried about the combo shot.</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21</a:t>
            </a:fld>
            <a:endParaRPr lang="en-US" altLang="en-US"/>
          </a:p>
        </p:txBody>
      </p:sp>
    </p:spTree>
    <p:extLst>
      <p:ext uri="{BB962C8B-B14F-4D97-AF65-F5344CB8AC3E}">
        <p14:creationId xmlns:p14="http://schemas.microsoft.com/office/powerpoint/2010/main" val="181824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Both Examples Vaccine-Related?</a:t>
            </a:r>
            <a:endParaRPr lang="en-US" dirty="0"/>
          </a:p>
        </p:txBody>
      </p:sp>
      <p:sp>
        <p:nvSpPr>
          <p:cNvPr id="3" name="Content Placeholder 2"/>
          <p:cNvSpPr>
            <a:spLocks noGrp="1"/>
          </p:cNvSpPr>
          <p:nvPr>
            <p:ph idx="1"/>
          </p:nvPr>
        </p:nvSpPr>
        <p:spPr/>
        <p:txBody>
          <a:bodyPr/>
          <a:lstStyle/>
          <a:p>
            <a:pPr marL="0" indent="0">
              <a:buNone/>
            </a:pPr>
            <a:r>
              <a:rPr lang="en-US" dirty="0" smtClean="0">
                <a:effectLst/>
              </a:rPr>
              <a:t>Vaccination is both incredibly valuable (maybe </a:t>
            </a:r>
            <a:r>
              <a:rPr lang="en-US" dirty="0">
                <a:effectLst/>
              </a:rPr>
              <a:t>the most life-saving thing public health agencies </a:t>
            </a:r>
            <a:r>
              <a:rPr lang="en-US" dirty="0" smtClean="0">
                <a:effectLst/>
              </a:rPr>
              <a:t>do) and profoundly counterintuitive.  So the “noble lie” temptation is maximal.</a:t>
            </a:r>
          </a:p>
          <a:p>
            <a:pPr marL="400050" lvl="1" indent="0">
              <a:buNone/>
            </a:pPr>
            <a:r>
              <a:rPr lang="en-US" dirty="0" smtClean="0">
                <a:effectLst/>
              </a:rPr>
              <a:t>–   </a:t>
            </a:r>
            <a:r>
              <a:rPr lang="en-US" sz="2400" dirty="0" smtClean="0">
                <a:effectLst/>
              </a:rPr>
              <a:t>You’re getting “medicine” </a:t>
            </a:r>
            <a:r>
              <a:rPr lang="en-US" sz="2400" dirty="0">
                <a:effectLst/>
              </a:rPr>
              <a:t>when you’re </a:t>
            </a:r>
            <a:r>
              <a:rPr lang="en-US" sz="2400" dirty="0" smtClean="0">
                <a:effectLst/>
              </a:rPr>
              <a:t>healthy.</a:t>
            </a:r>
          </a:p>
          <a:p>
            <a:pPr marL="857250" lvl="1" indent="-457200"/>
            <a:r>
              <a:rPr lang="en-US" sz="2400" dirty="0" smtClean="0">
                <a:effectLst/>
              </a:rPr>
              <a:t>You’re dosing </a:t>
            </a:r>
            <a:r>
              <a:rPr lang="en-US" sz="2400" dirty="0">
                <a:effectLst/>
              </a:rPr>
              <a:t>yourself with a pathogen to protect yourself from that </a:t>
            </a:r>
            <a:r>
              <a:rPr lang="en-US" sz="2400" dirty="0" smtClean="0">
                <a:effectLst/>
              </a:rPr>
              <a:t>pathogen.</a:t>
            </a:r>
          </a:p>
          <a:p>
            <a:pPr marL="857250" lvl="1" indent="-457200"/>
            <a:r>
              <a:rPr lang="en-US" sz="2400" dirty="0" smtClean="0">
                <a:effectLst/>
              </a:rPr>
              <a:t>The benefit is (often) societal more than individual.</a:t>
            </a:r>
          </a:p>
          <a:p>
            <a:pPr marL="857250" lvl="1" indent="-457200"/>
            <a:r>
              <a:rPr lang="en-US" sz="2400" dirty="0" smtClean="0">
                <a:effectLst/>
              </a:rPr>
              <a:t>U.S</a:t>
            </a:r>
            <a:r>
              <a:rPr lang="en-US" sz="2400" dirty="0">
                <a:effectLst/>
              </a:rPr>
              <a:t>. public health </a:t>
            </a:r>
            <a:r>
              <a:rPr lang="en-US" sz="2400" dirty="0" smtClean="0">
                <a:effectLst/>
              </a:rPr>
              <a:t>is vaccination-obsessed, recommending way more </a:t>
            </a:r>
            <a:r>
              <a:rPr lang="en-US" sz="2400" dirty="0">
                <a:effectLst/>
              </a:rPr>
              <a:t>shots </a:t>
            </a:r>
            <a:r>
              <a:rPr lang="en-US" sz="2400" dirty="0" smtClean="0">
                <a:effectLst/>
              </a:rPr>
              <a:t>to way more people than </a:t>
            </a:r>
            <a:r>
              <a:rPr lang="en-US" sz="2400" dirty="0">
                <a:effectLst/>
              </a:rPr>
              <a:t>most peer countries</a:t>
            </a:r>
            <a:r>
              <a:rPr lang="en-US" sz="2400" dirty="0" smtClean="0">
                <a:effectLst/>
              </a:rPr>
              <a:t>. (We </a:t>
            </a:r>
            <a:r>
              <a:rPr lang="en-US" sz="2400" dirty="0">
                <a:effectLst/>
              </a:rPr>
              <a:t>rarely point that out</a:t>
            </a:r>
            <a:r>
              <a:rPr lang="en-US" sz="2400" dirty="0" smtClean="0">
                <a:effectLst/>
              </a:rPr>
              <a:t>.)</a:t>
            </a:r>
            <a:endParaRPr lang="en-US" sz="2400" dirty="0">
              <a:effectLst/>
            </a:endParaRPr>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22</a:t>
            </a:fld>
            <a:endParaRPr lang="en-US" altLang="en-US" dirty="0"/>
          </a:p>
        </p:txBody>
      </p:sp>
    </p:spTree>
    <p:extLst>
      <p:ext uri="{BB962C8B-B14F-4D97-AF65-F5344CB8AC3E}">
        <p14:creationId xmlns:p14="http://schemas.microsoft.com/office/powerpoint/2010/main" val="20052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Pre-COVID Example 3: E-Cigs</a:t>
            </a:r>
            <a:endParaRPr lang="en-US" dirty="0"/>
          </a:p>
        </p:txBody>
      </p:sp>
      <p:sp>
        <p:nvSpPr>
          <p:cNvPr id="3" name="Content Placeholder 2"/>
          <p:cNvSpPr>
            <a:spLocks noGrp="1"/>
          </p:cNvSpPr>
          <p:nvPr>
            <p:ph idx="1"/>
          </p:nvPr>
        </p:nvSpPr>
        <p:spPr/>
        <p:txBody>
          <a:bodyPr/>
          <a:lstStyle/>
          <a:p>
            <a:r>
              <a:rPr lang="en-US" sz="2000" dirty="0" smtClean="0"/>
              <a:t>Vaping is far less dangerous than smoking. Nicotine is addictive and has some health harms and some health benefits.  It’s the tars produced by combusting tobacco that kill you.</a:t>
            </a:r>
          </a:p>
          <a:p>
            <a:r>
              <a:rPr lang="en-US" sz="2000" dirty="0" smtClean="0"/>
              <a:t>Vaping is naturally more attractive than smoking (more flavors, less odor, etc.). </a:t>
            </a:r>
          </a:p>
          <a:p>
            <a:r>
              <a:rPr lang="en-US" sz="2000" dirty="0" smtClean="0"/>
              <a:t>For teens vaping is mostly an alternative to smoking, not a gateway.</a:t>
            </a:r>
          </a:p>
          <a:p>
            <a:r>
              <a:rPr lang="en-US" sz="2000" dirty="0" smtClean="0"/>
              <a:t>Public health explicitly claims these truths are myths, successfully convincing many smokers not to switch.</a:t>
            </a:r>
          </a:p>
          <a:p>
            <a:r>
              <a:rPr lang="en-US" sz="2000" dirty="0" smtClean="0"/>
              <a:t>In a </a:t>
            </a:r>
            <a:r>
              <a:rPr lang="en-US" sz="2000" dirty="0" smtClean="0">
                <a:hlinkClick r:id="rId2"/>
              </a:rPr>
              <a:t>May 2015 website column</a:t>
            </a:r>
            <a:r>
              <a:rPr lang="en-US" sz="2000" dirty="0" smtClean="0"/>
              <a:t>, I called a CDC news release on </a:t>
            </a:r>
            <a:r>
              <a:rPr lang="en-US" sz="2000" dirty="0"/>
              <a:t>youth tobacco </a:t>
            </a:r>
            <a:r>
              <a:rPr lang="en-US" sz="2000" dirty="0" smtClean="0"/>
              <a:t>use “a promising candidate for the most dangerously dishonest public health news release of the year.”</a:t>
            </a:r>
          </a:p>
          <a:p>
            <a:r>
              <a:rPr lang="en-US" sz="2000" dirty="0" smtClean="0"/>
              <a:t>U.S. </a:t>
            </a:r>
            <a:r>
              <a:rPr lang="en-US" sz="2000" dirty="0"/>
              <a:t>public health promoted the “EVALI” </a:t>
            </a:r>
            <a:r>
              <a:rPr lang="en-US" sz="2000" dirty="0" smtClean="0"/>
              <a:t>(E-cigarette </a:t>
            </a:r>
            <a:r>
              <a:rPr lang="en-US" sz="2000" dirty="0"/>
              <a:t>or Vaping Product-Associated Lung </a:t>
            </a:r>
            <a:r>
              <a:rPr lang="en-US" sz="2000" dirty="0" smtClean="0"/>
              <a:t>Injury) lie long after the connection with THC, not commercial nicotine-only vapes, was proven.  Sometimes it still promotes this lie.</a:t>
            </a:r>
          </a:p>
          <a:p>
            <a:r>
              <a:rPr lang="en-US" sz="2000" dirty="0" smtClean="0"/>
              <a:t>Not all the lies are noble.  Public health’s e-cig dishonesty is an ignoble (outrage-driven) lie that costs lives.  </a:t>
            </a:r>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23</a:t>
            </a:fld>
            <a:endParaRPr lang="en-US" altLang="en-US"/>
          </a:p>
        </p:txBody>
      </p:sp>
    </p:spTree>
    <p:extLst>
      <p:ext uri="{BB962C8B-B14F-4D97-AF65-F5344CB8AC3E}">
        <p14:creationId xmlns:p14="http://schemas.microsoft.com/office/powerpoint/2010/main" val="291661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I Didn’t Pick</a:t>
            </a:r>
            <a:endParaRPr lang="en-US" dirty="0"/>
          </a:p>
        </p:txBody>
      </p:sp>
      <p:sp>
        <p:nvSpPr>
          <p:cNvPr id="3" name="Content Placeholder 2"/>
          <p:cNvSpPr>
            <a:spLocks noGrp="1"/>
          </p:cNvSpPr>
          <p:nvPr>
            <p:ph idx="1"/>
          </p:nvPr>
        </p:nvSpPr>
        <p:spPr/>
        <p:txBody>
          <a:bodyPr/>
          <a:lstStyle/>
          <a:p>
            <a:r>
              <a:rPr lang="en-US" dirty="0" smtClean="0"/>
              <a:t>Zika funding – also Zika seriousness in the continental U.S.</a:t>
            </a:r>
          </a:p>
          <a:p>
            <a:r>
              <a:rPr lang="en-US" dirty="0" smtClean="0"/>
              <a:t>Pandemic H1N1 age-specific death rates</a:t>
            </a:r>
          </a:p>
          <a:p>
            <a:r>
              <a:rPr lang="en-US" dirty="0" smtClean="0"/>
              <a:t>Ebola quarantine</a:t>
            </a:r>
          </a:p>
          <a:p>
            <a:r>
              <a:rPr lang="en-US" dirty="0" smtClean="0"/>
              <a:t>Dengvaxia in the Philippines</a:t>
            </a:r>
          </a:p>
          <a:p>
            <a:r>
              <a:rPr lang="en-US" dirty="0" smtClean="0"/>
              <a:t>Flu vaccine efficacy – also flu risk to the young and healthy</a:t>
            </a:r>
          </a:p>
          <a:p>
            <a:r>
              <a:rPr lang="en-US" dirty="0" smtClean="0"/>
              <a:t>Radon risk to nonsmokers … raw milk </a:t>
            </a:r>
            <a:r>
              <a:rPr lang="en-US" smtClean="0"/>
              <a:t>… fluoridation….</a:t>
            </a:r>
            <a:endParaRPr lang="en-US" dirty="0" smtClean="0"/>
          </a:p>
          <a:p>
            <a:r>
              <a:rPr lang="en-US" dirty="0" smtClean="0"/>
              <a:t>…and more where those came from</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24</a:t>
            </a:fld>
            <a:endParaRPr lang="en-US" altLang="en-US"/>
          </a:p>
        </p:txBody>
      </p:sp>
    </p:spTree>
    <p:extLst>
      <p:ext uri="{BB962C8B-B14F-4D97-AF65-F5344CB8AC3E}">
        <p14:creationId xmlns:p14="http://schemas.microsoft.com/office/powerpoint/2010/main" val="286571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Dishonesty (finally!)</a:t>
            </a:r>
            <a:endParaRPr lang="en-US" dirty="0"/>
          </a:p>
        </p:txBody>
      </p:sp>
      <p:sp>
        <p:nvSpPr>
          <p:cNvPr id="3" name="Content Placeholder 2"/>
          <p:cNvSpPr>
            <a:spLocks noGrp="1"/>
          </p:cNvSpPr>
          <p:nvPr>
            <p:ph idx="1"/>
          </p:nvPr>
        </p:nvSpPr>
        <p:spPr>
          <a:xfrm>
            <a:off x="914400" y="1447800"/>
            <a:ext cx="10363200" cy="4572001"/>
          </a:xfrm>
        </p:spPr>
        <p:txBody>
          <a:bodyPr/>
          <a:lstStyle/>
          <a:p>
            <a:pPr marL="0" indent="0">
              <a:buNone/>
            </a:pPr>
            <a:r>
              <a:rPr lang="en-US" dirty="0" smtClean="0"/>
              <a:t>A lot of public health’s COVID dishonesty wasn’t dishonesty about what they believed; it was dishonesty about how sure they were:</a:t>
            </a:r>
          </a:p>
          <a:p>
            <a:pPr lvl="1"/>
            <a:r>
              <a:rPr lang="en-US" sz="2000" dirty="0"/>
              <a:t>t</a:t>
            </a:r>
            <a:r>
              <a:rPr lang="en-US" sz="2000" dirty="0" smtClean="0"/>
              <a:t>hat herd immunity is achievable</a:t>
            </a:r>
          </a:p>
          <a:p>
            <a:pPr lvl="1"/>
            <a:r>
              <a:rPr lang="en-US" sz="2000" dirty="0" smtClean="0"/>
              <a:t>that vaccines stop transmission</a:t>
            </a:r>
          </a:p>
          <a:p>
            <a:pPr lvl="1"/>
            <a:r>
              <a:rPr lang="en-US" sz="2000" dirty="0" smtClean="0"/>
              <a:t>that school closures are essential</a:t>
            </a:r>
          </a:p>
          <a:p>
            <a:pPr lvl="1"/>
            <a:r>
              <a:rPr lang="en-US" sz="2000" dirty="0" err="1" smtClean="0"/>
              <a:t>etc</a:t>
            </a:r>
            <a:r>
              <a:rPr lang="en-US" sz="2000" dirty="0" smtClean="0"/>
              <a:t>….</a:t>
            </a:r>
          </a:p>
          <a:p>
            <a:pPr marL="0" indent="0">
              <a:buNone/>
            </a:pPr>
            <a:r>
              <a:rPr lang="en-US" dirty="0" smtClean="0"/>
              <a:t>Of course they got some things wrong – it was a novel pathogen!  That’s not the point.  The point is that they so seldom admitted to the public that they might be wrong.  </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25</a:t>
            </a:fld>
            <a:endParaRPr lang="en-US" altLang="en-US"/>
          </a:p>
        </p:txBody>
      </p:sp>
    </p:spTree>
    <p:extLst>
      <p:ext uri="{BB962C8B-B14F-4D97-AF65-F5344CB8AC3E}">
        <p14:creationId xmlns:p14="http://schemas.microsoft.com/office/powerpoint/2010/main" val="149399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#1: Masks</a:t>
            </a:r>
            <a:endParaRPr lang="en-US" dirty="0"/>
          </a:p>
        </p:txBody>
      </p:sp>
      <p:sp>
        <p:nvSpPr>
          <p:cNvPr id="3" name="Content Placeholder 2"/>
          <p:cNvSpPr>
            <a:spLocks noGrp="1"/>
          </p:cNvSpPr>
          <p:nvPr>
            <p:ph idx="1"/>
          </p:nvPr>
        </p:nvSpPr>
        <p:spPr/>
        <p:txBody>
          <a:bodyPr/>
          <a:lstStyle/>
          <a:p>
            <a:pPr marL="0" indent="0">
              <a:buNone/>
            </a:pPr>
            <a:r>
              <a:rPr lang="en-US" dirty="0" smtClean="0"/>
              <a:t>“Masks don’t work.”  Or alternatively: “Even crappy masks work fine.”</a:t>
            </a:r>
          </a:p>
          <a:p>
            <a:pPr marL="857250" lvl="1" indent="-457200"/>
            <a:r>
              <a:rPr lang="en-US" sz="2000" dirty="0" smtClean="0"/>
              <a:t>In a March 2020 interview on </a:t>
            </a:r>
            <a:r>
              <a:rPr lang="en-US" sz="2000" i="1" dirty="0" smtClean="0"/>
              <a:t>60 Minutes</a:t>
            </a:r>
            <a:r>
              <a:rPr lang="en-US" sz="2000" dirty="0" smtClean="0"/>
              <a:t>, </a:t>
            </a:r>
            <a:r>
              <a:rPr lang="en-US" sz="2000" dirty="0" smtClean="0">
                <a:hlinkClick r:id="rId2"/>
              </a:rPr>
              <a:t>Anthony </a:t>
            </a:r>
            <a:r>
              <a:rPr lang="en-US" sz="2000" dirty="0">
                <a:hlinkClick r:id="rId2"/>
              </a:rPr>
              <a:t>Fauci said</a:t>
            </a:r>
            <a:r>
              <a:rPr lang="en-US" sz="2000" dirty="0"/>
              <a:t>, </a:t>
            </a:r>
            <a:r>
              <a:rPr lang="en-US" sz="2000" dirty="0" smtClean="0"/>
              <a:t>“Right </a:t>
            </a:r>
            <a:r>
              <a:rPr lang="en-US" sz="2000" dirty="0"/>
              <a:t>now, in the United States, people should not be walking around with </a:t>
            </a:r>
            <a:r>
              <a:rPr lang="en-US" sz="2000" dirty="0" smtClean="0"/>
              <a:t>masks.”</a:t>
            </a:r>
          </a:p>
          <a:p>
            <a:pPr marL="857250" lvl="1" indent="-457200"/>
            <a:r>
              <a:rPr lang="en-US" sz="2000" dirty="0" smtClean="0"/>
              <a:t>He later changed his advice.  More to the point, he later acknowledged the motive for his </a:t>
            </a:r>
            <a:r>
              <a:rPr lang="en-US" sz="2000" dirty="0"/>
              <a:t>earlier advice: </a:t>
            </a:r>
            <a:r>
              <a:rPr lang="en-US" sz="2000" dirty="0" smtClean="0"/>
              <a:t>“it </a:t>
            </a:r>
            <a:r>
              <a:rPr lang="en-US" sz="2000" dirty="0"/>
              <a:t>was at a time when personal protective equipment, including the N95 masks and the surgical masks, were in very short supply</a:t>
            </a:r>
            <a:r>
              <a:rPr lang="en-US" sz="2000" dirty="0" smtClean="0"/>
              <a:t>.”</a:t>
            </a:r>
          </a:p>
          <a:p>
            <a:pPr marL="857250" lvl="1" indent="-457200"/>
            <a:r>
              <a:rPr lang="en-US" sz="2000" dirty="0" smtClean="0"/>
              <a:t>Instead of explaining why medical personnel should be prioritized for scarce masks, he falsely claimed to think masks were useless for protecting ordinary people.</a:t>
            </a:r>
          </a:p>
          <a:p>
            <a:pPr marL="857250" lvl="1" indent="-457200"/>
            <a:r>
              <a:rPr lang="en-US" sz="2000" dirty="0" smtClean="0"/>
              <a:t>Then Fauci and the rest of the public health establishment went to the opposite extreme, urging people to wear “masks” without distinguishing N95 respirators from surgical masks from cloth masks from mere bandanas.</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26</a:t>
            </a:fld>
            <a:endParaRPr lang="en-US" altLang="en-US"/>
          </a:p>
        </p:txBody>
      </p:sp>
    </p:spTree>
    <p:extLst>
      <p:ext uri="{BB962C8B-B14F-4D97-AF65-F5344CB8AC3E}">
        <p14:creationId xmlns:p14="http://schemas.microsoft.com/office/powerpoint/2010/main" val="2449044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Masks (p. 2)</a:t>
            </a:r>
            <a:endParaRPr lang="en-US" dirty="0"/>
          </a:p>
        </p:txBody>
      </p:sp>
      <p:sp>
        <p:nvSpPr>
          <p:cNvPr id="3" name="Content Placeholder 2"/>
          <p:cNvSpPr>
            <a:spLocks noGrp="1"/>
          </p:cNvSpPr>
          <p:nvPr>
            <p:ph idx="1"/>
          </p:nvPr>
        </p:nvSpPr>
        <p:spPr/>
        <p:txBody>
          <a:bodyPr/>
          <a:lstStyle/>
          <a:p>
            <a:pPr lvl="1"/>
            <a:r>
              <a:rPr lang="en-US" sz="2000" dirty="0" smtClean="0"/>
              <a:t>One rationale for pretending all masks are equally protective was once again scarcity – save the good masks for healthcare workers by implying to the public that the crappy masks are just as good.</a:t>
            </a:r>
          </a:p>
          <a:p>
            <a:pPr lvl="1"/>
            <a:r>
              <a:rPr lang="en-US" sz="2000" dirty="0" smtClean="0"/>
              <a:t>Another rationale was message simplicity – don’t confuse people with TMI.  A third rationale was equity – not everyone could afford N95s.  A fourth rationale was comfort – crappy masks are more tolerable; if officials insist on better masks, people might just stop wearing masks altogether.</a:t>
            </a:r>
          </a:p>
          <a:p>
            <a:pPr lvl="1"/>
            <a:r>
              <a:rPr lang="en-US" sz="2000" dirty="0" smtClean="0"/>
              <a:t>And a later rationale was consistency – having told everyone cloth masks are just fine, it would have been embarrassing to suggest belatedly that not all masks are created equal; or worse still, that the loose cloth masks they’d been recommending were close to useless.</a:t>
            </a:r>
          </a:p>
          <a:p>
            <a:pPr lvl="1"/>
            <a:r>
              <a:rPr lang="en-US" sz="2000" dirty="0" smtClean="0"/>
              <a:t>By early 2022 as N95s became more available, public health agencies started acknowledging the differences among masks more often.  It was largely too late.  Some people learned to mistrust public health.  Others never learned to mistrust crappy masks.</a:t>
            </a:r>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27</a:t>
            </a:fld>
            <a:endParaRPr lang="en-US" altLang="en-US"/>
          </a:p>
        </p:txBody>
      </p:sp>
    </p:spTree>
    <p:extLst>
      <p:ext uri="{BB962C8B-B14F-4D97-AF65-F5344CB8AC3E}">
        <p14:creationId xmlns:p14="http://schemas.microsoft.com/office/powerpoint/2010/main" val="482223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#2: Lab Leak	</a:t>
            </a:r>
            <a:endParaRPr lang="en-US" dirty="0"/>
          </a:p>
        </p:txBody>
      </p:sp>
      <p:sp>
        <p:nvSpPr>
          <p:cNvPr id="3" name="Content Placeholder 2"/>
          <p:cNvSpPr>
            <a:spLocks noGrp="1"/>
          </p:cNvSpPr>
          <p:nvPr>
            <p:ph idx="1"/>
          </p:nvPr>
        </p:nvSpPr>
        <p:spPr/>
        <p:txBody>
          <a:bodyPr/>
          <a:lstStyle/>
          <a:p>
            <a:pPr marL="0" indent="0">
              <a:buNone/>
            </a:pPr>
            <a:r>
              <a:rPr lang="en-US" dirty="0" smtClean="0"/>
              <a:t>“The claim that COVID might have originated in a Wuhan lab is a fringe conspiracy theory definitively disproven by science.”</a:t>
            </a:r>
          </a:p>
          <a:p>
            <a:pPr marL="857250" lvl="1" indent="-457200"/>
            <a:r>
              <a:rPr lang="en-US" sz="2000" dirty="0" smtClean="0"/>
              <a:t>An extremely influential </a:t>
            </a:r>
            <a:r>
              <a:rPr lang="en-US" sz="2000" dirty="0" smtClean="0">
                <a:hlinkClick r:id="rId2"/>
              </a:rPr>
              <a:t>March 2020 article </a:t>
            </a:r>
            <a:r>
              <a:rPr lang="en-US" sz="2000" dirty="0" smtClean="0"/>
              <a:t>in Nature </a:t>
            </a:r>
            <a:r>
              <a:rPr lang="en-US" sz="2000" dirty="0"/>
              <a:t>Medicine concluded, “we do not believe that any type of laboratory-based scenario is plausible</a:t>
            </a:r>
            <a:r>
              <a:rPr lang="en-US" sz="2000" dirty="0" smtClean="0"/>
              <a:t>.”  The authors of that article participated in high-level private discussions with NIH leadership in which they worried about the lab leak possibility … and worried about letting the public in on their worry.</a:t>
            </a:r>
          </a:p>
          <a:p>
            <a:pPr marL="857250" lvl="1" indent="-457200"/>
            <a:r>
              <a:rPr lang="en-US" sz="2000" dirty="0" smtClean="0"/>
              <a:t>Efforts were made not just to rebut the lab leak hypothesis, but to censor it and depict its proponents as racist.</a:t>
            </a:r>
          </a:p>
          <a:p>
            <a:pPr marL="857250" lvl="1" indent="-457200"/>
            <a:r>
              <a:rPr lang="en-US" sz="2000" dirty="0" smtClean="0"/>
              <a:t>Scientists claimed to be assessing the data objectively, ignoring or even denying their obvious conflicts of interest – their deep commitment to protecting from blame both virology research and international scientific cooperation.</a:t>
            </a:r>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28</a:t>
            </a:fld>
            <a:endParaRPr lang="en-US" altLang="en-US"/>
          </a:p>
        </p:txBody>
      </p:sp>
      <p:sp>
        <p:nvSpPr>
          <p:cNvPr id="6" name="Footer Placeholder 5"/>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Tree>
    <p:extLst>
      <p:ext uri="{BB962C8B-B14F-4D97-AF65-F5344CB8AC3E}">
        <p14:creationId xmlns:p14="http://schemas.microsoft.com/office/powerpoint/2010/main" val="426485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Leak (p. 2)</a:t>
            </a:r>
            <a:endParaRPr lang="en-US" dirty="0"/>
          </a:p>
        </p:txBody>
      </p:sp>
      <p:sp>
        <p:nvSpPr>
          <p:cNvPr id="3" name="Content Placeholder 2"/>
          <p:cNvSpPr>
            <a:spLocks noGrp="1"/>
          </p:cNvSpPr>
          <p:nvPr>
            <p:ph idx="1"/>
          </p:nvPr>
        </p:nvSpPr>
        <p:spPr/>
        <p:txBody>
          <a:bodyPr/>
          <a:lstStyle/>
          <a:p>
            <a:pPr lvl="1"/>
            <a:r>
              <a:rPr lang="en-US" sz="2000" dirty="0" smtClean="0"/>
              <a:t>NIH officials withheld information about their indirect support for research at China’s Wuhan Institute of Virology.</a:t>
            </a:r>
          </a:p>
          <a:p>
            <a:pPr lvl="1"/>
            <a:r>
              <a:rPr lang="en-US" sz="2000" dirty="0" smtClean="0"/>
              <a:t>Fauci played word games to avoid admitting to Congress that NIH had funded gain-of-function research at WIV.</a:t>
            </a:r>
          </a:p>
          <a:p>
            <a:pPr lvl="1"/>
            <a:r>
              <a:rPr lang="en-US" sz="2000" dirty="0" smtClean="0"/>
              <a:t>Today, most leaders in virology and related fields continue to claim that the weight of the evidence suggests COVID originated in an animal market, not a lab.  They cite epidemiology research that emanated, belatedly, from China.  They seldom if ever acknowledge the untrustworthiness of this evidence source or their own conflicts of interest.</a:t>
            </a:r>
          </a:p>
          <a:p>
            <a:pPr lvl="1"/>
            <a:r>
              <a:rPr lang="en-US" sz="2000" dirty="0" smtClean="0"/>
              <a:t>Meanwhile, U.S. and European intelligence agencies are divided between the two hypotheses.  None claim the sort of high confidence the virology leadership claims.</a:t>
            </a:r>
          </a:p>
          <a:p>
            <a:pPr lvl="1"/>
            <a:r>
              <a:rPr lang="en-US" sz="2000" dirty="0"/>
              <a:t>In a </a:t>
            </a:r>
            <a:r>
              <a:rPr lang="en-US" sz="2000" dirty="0">
                <a:hlinkClick r:id="rId2"/>
              </a:rPr>
              <a:t>March 2023 </a:t>
            </a:r>
            <a:r>
              <a:rPr lang="en-US" sz="2000" dirty="0" smtClean="0">
                <a:hlinkClick r:id="rId2"/>
              </a:rPr>
              <a:t>Economist/</a:t>
            </a:r>
            <a:r>
              <a:rPr lang="en-US" sz="2000" dirty="0" err="1" smtClean="0">
                <a:hlinkClick r:id="rId2"/>
              </a:rPr>
              <a:t>YouGov</a:t>
            </a:r>
            <a:r>
              <a:rPr lang="en-US" sz="2000" dirty="0" smtClean="0">
                <a:hlinkClick r:id="rId2"/>
              </a:rPr>
              <a:t> </a:t>
            </a:r>
            <a:r>
              <a:rPr lang="en-US" sz="2000" dirty="0">
                <a:hlinkClick r:id="rId2"/>
              </a:rPr>
              <a:t>poll</a:t>
            </a:r>
            <a:r>
              <a:rPr lang="en-US" sz="2000" dirty="0"/>
              <a:t>, 66% of </a:t>
            </a:r>
            <a:r>
              <a:rPr lang="en-US" sz="2000" dirty="0" smtClean="0"/>
              <a:t>Americans (including </a:t>
            </a:r>
            <a:r>
              <a:rPr lang="en-US" sz="2000" dirty="0"/>
              <a:t>53% of Democrats and 85% of </a:t>
            </a:r>
            <a:r>
              <a:rPr lang="en-US" sz="2000" dirty="0" smtClean="0"/>
              <a:t>Republicans) said it was </a:t>
            </a:r>
            <a:r>
              <a:rPr lang="en-US" sz="2000" dirty="0"/>
              <a:t>definitely or probably true that the COVID-19 virus originated from a lab in China.</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29</a:t>
            </a:fld>
            <a:endParaRPr lang="en-US" altLang="en-US"/>
          </a:p>
        </p:txBody>
      </p:sp>
    </p:spTree>
    <p:extLst>
      <p:ext uri="{BB962C8B-B14F-4D97-AF65-F5344CB8AC3E}">
        <p14:creationId xmlns:p14="http://schemas.microsoft.com/office/powerpoint/2010/main" val="139153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Declined During COVID</a:t>
            </a:r>
            <a:endParaRPr lang="en-US" dirty="0"/>
          </a:p>
        </p:txBody>
      </p:sp>
      <p:sp>
        <p:nvSpPr>
          <p:cNvPr id="3" name="Content Placeholder 2"/>
          <p:cNvSpPr>
            <a:spLocks noGrp="1"/>
          </p:cNvSpPr>
          <p:nvPr>
            <p:ph idx="1"/>
          </p:nvPr>
        </p:nvSpPr>
        <p:spPr/>
        <p:txBody>
          <a:bodyPr/>
          <a:lstStyle/>
          <a:p>
            <a:r>
              <a:rPr lang="en-US" dirty="0" smtClean="0"/>
              <a:t>“Over </a:t>
            </a:r>
            <a:r>
              <a:rPr lang="en-US" dirty="0"/>
              <a:t>the course of the pandemic, KFF polling has found a decline in trust of public health officials – most notably among Republicans.” </a:t>
            </a:r>
            <a:r>
              <a:rPr lang="en-US" sz="1400" dirty="0" smtClean="0"/>
              <a:t>[https</a:t>
            </a:r>
            <a:r>
              <a:rPr lang="en-US" sz="1400" dirty="0"/>
              <a:t>://www.kff.org/health-information-and-trust/poll-finding/the-covid-19-pandemic-insights-from-three-years-of-kff-polling</a:t>
            </a:r>
            <a:r>
              <a:rPr lang="en-US" sz="1400" dirty="0" smtClean="0"/>
              <a:t>/]</a:t>
            </a:r>
          </a:p>
          <a:p>
            <a:r>
              <a:rPr lang="en-US" dirty="0" smtClean="0"/>
              <a:t>A great deal or a fair amount of trust in CDC information about COVID vaccines (for example) – decline from 12/20 to 4/22:</a:t>
            </a:r>
          </a:p>
          <a:p>
            <a:pPr lvl="1"/>
            <a:r>
              <a:rPr lang="en-US" dirty="0" smtClean="0"/>
              <a:t>Democrats:	88% </a:t>
            </a:r>
            <a:r>
              <a:rPr lang="en-US" dirty="0" smtClean="0">
                <a:sym typeface="Wingdings" panose="05000000000000000000" pitchFamily="2" charset="2"/>
              </a:rPr>
              <a:t> 89% [insignificantly up]</a:t>
            </a:r>
            <a:endParaRPr lang="en-US" dirty="0" smtClean="0"/>
          </a:p>
          <a:p>
            <a:pPr lvl="1"/>
            <a:r>
              <a:rPr lang="en-US" dirty="0" smtClean="0"/>
              <a:t>Republicans:	57% </a:t>
            </a:r>
            <a:r>
              <a:rPr lang="en-US" dirty="0" smtClean="0">
                <a:sym typeface="Wingdings" panose="05000000000000000000" pitchFamily="2" charset="2"/>
              </a:rPr>
              <a:t> 41% [very significantly down]</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a:t>
            </a:fld>
            <a:endParaRPr lang="en-US" altLang="en-US"/>
          </a:p>
        </p:txBody>
      </p:sp>
    </p:spTree>
    <p:extLst>
      <p:ext uri="{BB962C8B-B14F-4D97-AF65-F5344CB8AC3E}">
        <p14:creationId xmlns:p14="http://schemas.microsoft.com/office/powerpoint/2010/main" val="202350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#3: Aerosols</a:t>
            </a:r>
            <a:endParaRPr lang="en-US" dirty="0"/>
          </a:p>
        </p:txBody>
      </p:sp>
      <p:sp>
        <p:nvSpPr>
          <p:cNvPr id="3" name="Content Placeholder 2"/>
          <p:cNvSpPr>
            <a:spLocks noGrp="1"/>
          </p:cNvSpPr>
          <p:nvPr>
            <p:ph idx="1"/>
          </p:nvPr>
        </p:nvSpPr>
        <p:spPr/>
        <p:txBody>
          <a:bodyPr/>
          <a:lstStyle/>
          <a:p>
            <a:pPr marL="0" indent="0">
              <a:buNone/>
            </a:pPr>
            <a:r>
              <a:rPr lang="en-US" dirty="0" smtClean="0"/>
              <a:t>“COVID-19 is NOT airborne” – on a WHO website!</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30</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33246"/>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736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Aerosols (p. 2)</a:t>
            </a:r>
            <a:endParaRPr lang="en-US" dirty="0"/>
          </a:p>
        </p:txBody>
      </p:sp>
      <p:sp>
        <p:nvSpPr>
          <p:cNvPr id="3" name="Content Placeholder 2"/>
          <p:cNvSpPr>
            <a:spLocks noGrp="1"/>
          </p:cNvSpPr>
          <p:nvPr>
            <p:ph idx="1"/>
          </p:nvPr>
        </p:nvSpPr>
        <p:spPr>
          <a:xfrm>
            <a:off x="914400" y="1447800"/>
            <a:ext cx="10363200" cy="4378325"/>
          </a:xfrm>
        </p:spPr>
        <p:txBody>
          <a:bodyPr/>
          <a:lstStyle/>
          <a:p>
            <a:pPr lvl="1"/>
            <a:r>
              <a:rPr lang="en-US" sz="2000" dirty="0" smtClean="0"/>
              <a:t>At the start of the COVID pandemic, nobody knew how much transmission would be via fomites, how much would be via droplets, and how much would be via aerosols.</a:t>
            </a:r>
          </a:p>
          <a:p>
            <a:pPr lvl="1"/>
            <a:r>
              <a:rPr lang="en-US" sz="2000" dirty="0" smtClean="0"/>
              <a:t>Therefore, nobody knew the comparative value of sanitizing mail versus keeping a six-foot distance versus improving ventilation.</a:t>
            </a:r>
          </a:p>
          <a:p>
            <a:pPr lvl="1"/>
            <a:r>
              <a:rPr lang="en-US" sz="2000" dirty="0" smtClean="0"/>
              <a:t>WHO hopefully stressed fomites and droplets, and dismissed aerosols – largely because aerosol precautions were too expensive for poor countries.  CDC and other U.S. authorities did likewise</a:t>
            </a:r>
            <a:r>
              <a:rPr lang="en-US" sz="2000" dirty="0"/>
              <a:t> </a:t>
            </a:r>
            <a:r>
              <a:rPr lang="en-US" sz="2000" dirty="0" smtClean="0"/>
              <a:t>without WHO’s motivation re poverty-sensitivity.</a:t>
            </a:r>
          </a:p>
          <a:p>
            <a:pPr lvl="1"/>
            <a:r>
              <a:rPr lang="en-US" sz="2000" dirty="0" smtClean="0"/>
              <a:t>Pretty soon real-world evidence showed surface transmission was relatively rare.  CDC belatedly revised its guidance.  Many businesses, schools, and individuals continued excessive cleaning practices anyway.</a:t>
            </a:r>
          </a:p>
          <a:p>
            <a:pPr lvl="1"/>
            <a:r>
              <a:rPr lang="en-US" sz="2000" dirty="0" smtClean="0"/>
              <a:t>Aerosol transmission continued to be downplayed long after the data were clear – partly because they didn’t want to frighten people and discourage precautions that were easy and inexpensive (albeit less useful than they seemed); but mostly because they didn’t want to acknowledge their early overconfident mistake.</a:t>
            </a:r>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31</a:t>
            </a:fld>
            <a:endParaRPr lang="en-US" altLang="en-US"/>
          </a:p>
        </p:txBody>
      </p:sp>
    </p:spTree>
    <p:extLst>
      <p:ext uri="{BB962C8B-B14F-4D97-AF65-F5344CB8AC3E}">
        <p14:creationId xmlns:p14="http://schemas.microsoft.com/office/powerpoint/2010/main" val="4037920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#4: Vax Safety and VE</a:t>
            </a:r>
            <a:endParaRPr lang="en-US" dirty="0"/>
          </a:p>
        </p:txBody>
      </p:sp>
      <p:sp>
        <p:nvSpPr>
          <p:cNvPr id="3" name="Content Placeholder 2"/>
          <p:cNvSpPr>
            <a:spLocks noGrp="1"/>
          </p:cNvSpPr>
          <p:nvPr>
            <p:ph idx="1"/>
          </p:nvPr>
        </p:nvSpPr>
        <p:spPr>
          <a:xfrm>
            <a:off x="914400" y="1312985"/>
            <a:ext cx="10363200" cy="4706817"/>
          </a:xfrm>
        </p:spPr>
        <p:txBody>
          <a:bodyPr/>
          <a:lstStyle/>
          <a:p>
            <a:pPr marL="0" indent="0">
              <a:buNone/>
            </a:pPr>
            <a:r>
              <a:rPr lang="en-US" dirty="0" smtClean="0"/>
              <a:t>“FDA made the manufacturers prove beyond doubt that every COVID vaccine was safe and effective.”</a:t>
            </a:r>
          </a:p>
          <a:p>
            <a:pPr marL="857250" lvl="1" indent="-457200"/>
            <a:r>
              <a:rPr lang="en-US" sz="2000" dirty="0" smtClean="0"/>
              <a:t>There is no doubt in my mind that in 2021 getting most people vaccinated against COVID was better for them and their neighbors than leaving them unvaccinated.</a:t>
            </a:r>
          </a:p>
          <a:p>
            <a:pPr marL="857250" lvl="1" indent="-457200"/>
            <a:r>
              <a:rPr lang="en-US" sz="2000" dirty="0" smtClean="0"/>
              <a:t>The question is to what extent a virtuous goal justifies dishonesty.  That’s what the “noble lie” concept is all about.</a:t>
            </a:r>
          </a:p>
          <a:p>
            <a:pPr marL="857250" lvl="1" indent="-457200"/>
            <a:r>
              <a:rPr lang="en-US" sz="2000" dirty="0" smtClean="0"/>
              <a:t>Almost by definition, the EUA process is less protective than full licensure; the emergency justifies the corner-cutting.  FDA claimed no corners were cut.</a:t>
            </a:r>
          </a:p>
          <a:p>
            <a:pPr marL="857250" lvl="1" indent="-457200"/>
            <a:r>
              <a:rPr lang="en-US" sz="2000" dirty="0" smtClean="0"/>
              <a:t>The EUA process looked like it would reach fruition early enough to permit vaccine rollout before the 2020 election.  At least partly to deny Trump an October triumph, at the last minute FDA added new hurdles for the manufacturers to jump.</a:t>
            </a:r>
          </a:p>
          <a:p>
            <a:pPr marL="857250" lvl="1" indent="-457200"/>
            <a:r>
              <a:rPr lang="en-US" sz="2000" dirty="0" smtClean="0"/>
              <a:t>Although the pre-rollout trials weren’t powered to measure impact on fatalities, public health claimed the trials proved the vaccines were “100% effective” at “preventing” deaths. </a:t>
            </a:r>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32</a:t>
            </a:fld>
            <a:endParaRPr lang="en-US" altLang="en-US"/>
          </a:p>
        </p:txBody>
      </p:sp>
    </p:spTree>
    <p:extLst>
      <p:ext uri="{BB962C8B-B14F-4D97-AF65-F5344CB8AC3E}">
        <p14:creationId xmlns:p14="http://schemas.microsoft.com/office/powerpoint/2010/main" val="2369687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5" y="357554"/>
            <a:ext cx="10363200" cy="1219200"/>
          </a:xfrm>
        </p:spPr>
        <p:txBody>
          <a:bodyPr/>
          <a:lstStyle/>
          <a:p>
            <a:r>
              <a:rPr lang="en-US" dirty="0" smtClean="0"/>
              <a:t>Vax Safety and VE (p. 2)</a:t>
            </a:r>
            <a:endParaRPr lang="en-US" dirty="0"/>
          </a:p>
        </p:txBody>
      </p:sp>
      <p:sp>
        <p:nvSpPr>
          <p:cNvPr id="3" name="Content Placeholder 2"/>
          <p:cNvSpPr>
            <a:spLocks noGrp="1"/>
          </p:cNvSpPr>
          <p:nvPr>
            <p:ph idx="1"/>
          </p:nvPr>
        </p:nvSpPr>
        <p:spPr>
          <a:xfrm>
            <a:off x="1008185" y="1342292"/>
            <a:ext cx="10363200" cy="4021018"/>
          </a:xfrm>
        </p:spPr>
        <p:txBody>
          <a:bodyPr/>
          <a:lstStyle/>
          <a:p>
            <a:pPr marL="857250" lvl="1" indent="-457200"/>
            <a:r>
              <a:rPr lang="en-US" sz="2000" dirty="0" smtClean="0"/>
              <a:t>FDA </a:t>
            </a:r>
            <a:r>
              <a:rPr lang="en-US" sz="2000" dirty="0" smtClean="0">
                <a:hlinkClick r:id="rId2"/>
              </a:rPr>
              <a:t>resisted claims of quality control problems </a:t>
            </a:r>
            <a:r>
              <a:rPr lang="en-US" sz="2000" dirty="0" smtClean="0"/>
              <a:t>at vaccine manufacturing facilities and refused to inspect those facilities.</a:t>
            </a:r>
          </a:p>
          <a:p>
            <a:pPr marL="857250" lvl="1" indent="-457200"/>
            <a:r>
              <a:rPr lang="en-US" sz="2000" dirty="0" smtClean="0"/>
              <a:t>FDA </a:t>
            </a:r>
            <a:r>
              <a:rPr lang="en-US" sz="2000" dirty="0" smtClean="0">
                <a:hlinkClick r:id="rId3"/>
              </a:rPr>
              <a:t>resisted Freedom of Information requests </a:t>
            </a:r>
            <a:r>
              <a:rPr lang="en-US" sz="2000" dirty="0" smtClean="0"/>
              <a:t>for COVID vaccine data.</a:t>
            </a:r>
            <a:endParaRPr lang="en-US" sz="2000" dirty="0"/>
          </a:p>
          <a:p>
            <a:pPr marL="857250" lvl="1" indent="-457200"/>
            <a:r>
              <a:rPr lang="en-US" sz="2000" dirty="0" smtClean="0"/>
              <a:t>As </a:t>
            </a:r>
            <a:r>
              <a:rPr lang="en-US" sz="2000" dirty="0"/>
              <a:t>changes in the virus necessitated quick rollouts of new vaccines, public health pretended these new vaccines – the bivalent vaccine of 2022, for example – had been rigorously tested on humans.</a:t>
            </a:r>
          </a:p>
          <a:p>
            <a:pPr marL="857250" lvl="1" indent="-457200"/>
            <a:r>
              <a:rPr lang="en-US" sz="2000" dirty="0" smtClean="0"/>
              <a:t>As it became clear that children were least endangered by COVID, U.S. public health continued (and continues) to stress pediatric COVID vaccination far more than in peer countries.</a:t>
            </a:r>
          </a:p>
          <a:p>
            <a:pPr marL="857250" lvl="1" indent="-457200"/>
            <a:r>
              <a:rPr lang="en-US" sz="2000" dirty="0" smtClean="0"/>
              <a:t>As it became clear that vaccination was less protective than prior infection, public health continued to deny the efficacy of post-infection natural immunity.</a:t>
            </a:r>
          </a:p>
          <a:p>
            <a:pPr marL="857250" lvl="1" indent="-457200"/>
            <a:r>
              <a:rPr lang="en-US" sz="2000" dirty="0" smtClean="0"/>
              <a:t>As it became clear that vaccination did not prevent transmission, public health continued to claim that it could “stop the spread” – that “the pandemic is a pandemic of the unvaccinated.”</a:t>
            </a:r>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33</a:t>
            </a:fld>
            <a:endParaRPr lang="en-US" altLang="en-US"/>
          </a:p>
        </p:txBody>
      </p:sp>
    </p:spTree>
    <p:extLst>
      <p:ext uri="{BB962C8B-B14F-4D97-AF65-F5344CB8AC3E}">
        <p14:creationId xmlns:p14="http://schemas.microsoft.com/office/powerpoint/2010/main" val="381355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891"/>
            <a:ext cx="10363200" cy="1219200"/>
          </a:xfrm>
        </p:spPr>
        <p:txBody>
          <a:bodyPr/>
          <a:lstStyle/>
          <a:p>
            <a:r>
              <a:rPr lang="en-US" dirty="0" smtClean="0"/>
              <a:t>Vax Safety and VE (p. 3) </a:t>
            </a:r>
            <a:endParaRPr lang="en-US" dirty="0"/>
          </a:p>
        </p:txBody>
      </p:sp>
      <p:sp>
        <p:nvSpPr>
          <p:cNvPr id="3" name="Content Placeholder 2"/>
          <p:cNvSpPr>
            <a:spLocks noGrp="1"/>
          </p:cNvSpPr>
          <p:nvPr>
            <p:ph idx="1"/>
          </p:nvPr>
        </p:nvSpPr>
        <p:spPr>
          <a:xfrm>
            <a:off x="914400" y="1125660"/>
            <a:ext cx="10363200" cy="4378325"/>
          </a:xfrm>
        </p:spPr>
        <p:txBody>
          <a:bodyPr/>
          <a:lstStyle/>
          <a:p>
            <a:pPr marL="857250" lvl="1" indent="-457200">
              <a:buClr>
                <a:srgbClr val="FFFFFF"/>
              </a:buClr>
            </a:pPr>
            <a:r>
              <a:rPr lang="en-US" sz="2000" dirty="0"/>
              <a:t>As it became clear that vaccine efficacy waned quickly, public health continued to claim that the vaccines were long-lasting.</a:t>
            </a:r>
          </a:p>
          <a:p>
            <a:pPr marL="857250" lvl="1" indent="-457200">
              <a:buClr>
                <a:srgbClr val="FFFFFF"/>
              </a:buClr>
            </a:pPr>
            <a:r>
              <a:rPr lang="en-US" sz="2000" dirty="0" smtClean="0">
                <a:solidFill>
                  <a:srgbClr val="FFFFFF"/>
                </a:solidFill>
              </a:rPr>
              <a:t>As </a:t>
            </a:r>
            <a:r>
              <a:rPr lang="en-US" sz="2000" dirty="0">
                <a:solidFill>
                  <a:srgbClr val="FFFFFF"/>
                </a:solidFill>
              </a:rPr>
              <a:t>it became clear that COVID herd immunity was unachievable, public health continued to claim that if only enough people got vaccinated, herd immunity would be achieved and the pandemic would end.</a:t>
            </a:r>
          </a:p>
          <a:p>
            <a:pPr marL="857250" lvl="1" indent="-457200">
              <a:buClr>
                <a:srgbClr val="FFFFFF"/>
              </a:buClr>
            </a:pPr>
            <a:r>
              <a:rPr lang="en-US" sz="2000" dirty="0" smtClean="0">
                <a:solidFill>
                  <a:srgbClr val="FFFFFF"/>
                </a:solidFill>
              </a:rPr>
              <a:t>As </a:t>
            </a:r>
            <a:r>
              <a:rPr lang="en-US" sz="2000" dirty="0">
                <a:solidFill>
                  <a:srgbClr val="FFFFFF"/>
                </a:solidFill>
              </a:rPr>
              <a:t>it became clear that the risk-benefit ratio of boosters varied by age and health status, public health continued to claim that nearly everyone should keep getting boosters</a:t>
            </a:r>
            <a:r>
              <a:rPr lang="en-US" sz="2000" dirty="0" smtClean="0">
                <a:solidFill>
                  <a:srgbClr val="FFFFFF"/>
                </a:solidFill>
              </a:rPr>
              <a:t>.</a:t>
            </a:r>
          </a:p>
          <a:p>
            <a:pPr marL="857250" lvl="1" indent="-457200">
              <a:buClr>
                <a:srgbClr val="FFFFFF"/>
              </a:buClr>
            </a:pPr>
            <a:r>
              <a:rPr lang="en-US" sz="2000" dirty="0" smtClean="0">
                <a:solidFill>
                  <a:srgbClr val="FFFFFF"/>
                </a:solidFill>
              </a:rPr>
              <a:t>As it became clear that some COVID vaccines had serious side effects for some vaccinees, public health continued to describe the vaccines as having “no serious side effects.”</a:t>
            </a:r>
          </a:p>
          <a:p>
            <a:pPr marL="857250" lvl="1" indent="-457200">
              <a:buClr>
                <a:srgbClr val="FFFFFF"/>
              </a:buClr>
            </a:pPr>
            <a:r>
              <a:rPr lang="en-US" sz="2000" dirty="0" smtClean="0">
                <a:solidFill>
                  <a:srgbClr val="FFFFFF"/>
                </a:solidFill>
              </a:rPr>
              <a:t>As it became clear that resentment of vaccine mandates was undermining public acceptance of vaccines themselves, public health continued to support mandates and conflate opposition to mandates with being antivax.</a:t>
            </a:r>
          </a:p>
          <a:p>
            <a:pPr marL="857250" lvl="1" indent="-457200">
              <a:buClr>
                <a:srgbClr val="FFFFFF"/>
              </a:buClr>
            </a:pPr>
            <a:r>
              <a:rPr lang="en-US" sz="2000" dirty="0" smtClean="0">
                <a:solidFill>
                  <a:srgbClr val="FFFFFF"/>
                </a:solidFill>
              </a:rPr>
              <a:t>As it became clear that frequent boosters might lead to immune imprinting (“original antigenic sin”), public health continued to claim that repeated boosting would always improve protection.</a:t>
            </a:r>
          </a:p>
          <a:p>
            <a:pPr marL="857250" lvl="1" indent="-457200">
              <a:buClr>
                <a:srgbClr val="FFFFFF"/>
              </a:buClr>
            </a:pPr>
            <a:endParaRPr lang="en-US" sz="2000" dirty="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34</a:t>
            </a:fld>
            <a:endParaRPr lang="en-US" altLang="en-US"/>
          </a:p>
        </p:txBody>
      </p:sp>
    </p:spTree>
    <p:extLst>
      <p:ext uri="{BB962C8B-B14F-4D97-AF65-F5344CB8AC3E}">
        <p14:creationId xmlns:p14="http://schemas.microsoft.com/office/powerpoint/2010/main" val="1347214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Vax Safety and VE (p. 4)</a:t>
            </a:r>
            <a:endParaRPr lang="en-US" dirty="0"/>
          </a:p>
        </p:txBody>
      </p:sp>
      <p:sp>
        <p:nvSpPr>
          <p:cNvPr id="3" name="Content Placeholder 2"/>
          <p:cNvSpPr>
            <a:spLocks noGrp="1"/>
          </p:cNvSpPr>
          <p:nvPr>
            <p:ph idx="1"/>
          </p:nvPr>
        </p:nvSpPr>
        <p:spPr/>
        <p:txBody>
          <a:bodyPr/>
          <a:lstStyle/>
          <a:p>
            <a:pPr marL="57150" indent="0">
              <a:buNone/>
            </a:pPr>
            <a:r>
              <a:rPr lang="en-US" sz="2800" dirty="0" smtClean="0"/>
              <a:t>Bottom line:</a:t>
            </a:r>
          </a:p>
          <a:p>
            <a:pPr marL="514350" indent="-457200"/>
            <a:r>
              <a:rPr lang="en-US" sz="2800" dirty="0" smtClean="0"/>
              <a:t>All or nearly all these examples of COVID vaccine dishonesty were motivated by altruism – a desire to get as many people as possible vaccinated against COVID.  They really were noble lies.</a:t>
            </a:r>
          </a:p>
          <a:p>
            <a:pPr marL="514350" indent="-457200"/>
            <a:r>
              <a:rPr lang="en-US" sz="2800" dirty="0" smtClean="0"/>
              <a:t>Most of them worked in the short term.  They really got more people vaccinated, preventing a lot of death and disease.  </a:t>
            </a:r>
          </a:p>
          <a:p>
            <a:pPr marL="514350" indent="-457200"/>
            <a:r>
              <a:rPr lang="en-US" sz="2800" dirty="0" smtClean="0"/>
              <a:t>Collectively they backfired in the long term.  They led to widespread hostility and mistrust of COVID vaccination, of vaccination generally, and of the entire public health enterprise.</a:t>
            </a:r>
            <a:endParaRPr lang="en-US" sz="28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35</a:t>
            </a:fld>
            <a:endParaRPr lang="en-US" altLang="en-US"/>
          </a:p>
        </p:txBody>
      </p:sp>
    </p:spTree>
    <p:extLst>
      <p:ext uri="{BB962C8B-B14F-4D97-AF65-F5344CB8AC3E}">
        <p14:creationId xmlns:p14="http://schemas.microsoft.com/office/powerpoint/2010/main" val="398047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Resulting Distrust </a:t>
            </a:r>
            <a:br>
              <a:rPr lang="en-US" dirty="0" smtClean="0"/>
            </a:br>
            <a:r>
              <a:rPr lang="en-US" dirty="0" smtClean="0"/>
              <a:t>Mostly on the Political Right?</a:t>
            </a:r>
            <a:endParaRPr lang="en-US" dirty="0"/>
          </a:p>
        </p:txBody>
      </p:sp>
      <p:sp>
        <p:nvSpPr>
          <p:cNvPr id="3" name="Content Placeholder 2"/>
          <p:cNvSpPr>
            <a:spLocks noGrp="1"/>
          </p:cNvSpPr>
          <p:nvPr>
            <p:ph idx="1"/>
          </p:nvPr>
        </p:nvSpPr>
        <p:spPr>
          <a:xfrm>
            <a:off x="1019908" y="1641476"/>
            <a:ext cx="10363200" cy="4378325"/>
          </a:xfrm>
        </p:spPr>
        <p:txBody>
          <a:bodyPr/>
          <a:lstStyle/>
          <a:p>
            <a:r>
              <a:rPr lang="en-US" dirty="0" smtClean="0"/>
              <a:t>Public health is intrinsically and empirically a left-leaning enterprise.</a:t>
            </a:r>
          </a:p>
          <a:p>
            <a:r>
              <a:rPr lang="en-US" dirty="0" smtClean="0"/>
              <a:t>COVID policy prioritized infection prevention over other priorities (education, economy, freedom).  Some of those other priorities are more highly valued on the right.</a:t>
            </a:r>
          </a:p>
          <a:p>
            <a:r>
              <a:rPr lang="en-US" dirty="0" smtClean="0"/>
              <a:t>Conservatives started out more mistrustful of government elites.</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36</a:t>
            </a:fld>
            <a:endParaRPr lang="en-US" altLang="en-US"/>
          </a:p>
        </p:txBody>
      </p:sp>
    </p:spTree>
    <p:extLst>
      <p:ext uri="{BB962C8B-B14F-4D97-AF65-F5344CB8AC3E}">
        <p14:creationId xmlns:p14="http://schemas.microsoft.com/office/powerpoint/2010/main" val="2511517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8954"/>
            <a:ext cx="10363200" cy="1318846"/>
          </a:xfrm>
        </p:spPr>
        <p:txBody>
          <a:bodyPr/>
          <a:lstStyle/>
          <a:p>
            <a:r>
              <a:rPr lang="en-US" dirty="0" smtClean="0"/>
              <a:t>Why is the Resulting Distrust </a:t>
            </a:r>
            <a:br>
              <a:rPr lang="en-US" dirty="0" smtClean="0"/>
            </a:br>
            <a:r>
              <a:rPr lang="en-US" dirty="0" smtClean="0"/>
              <a:t>Mostly on the Political Right? (p. 2)</a:t>
            </a:r>
            <a:endParaRPr lang="en-US" dirty="0"/>
          </a:p>
        </p:txBody>
      </p:sp>
      <p:sp>
        <p:nvSpPr>
          <p:cNvPr id="3" name="Content Placeholder 2"/>
          <p:cNvSpPr>
            <a:spLocks noGrp="1"/>
          </p:cNvSpPr>
          <p:nvPr>
            <p:ph idx="1"/>
          </p:nvPr>
        </p:nvSpPr>
        <p:spPr>
          <a:xfrm>
            <a:off x="914400" y="1447800"/>
            <a:ext cx="10363200" cy="4378325"/>
          </a:xfrm>
        </p:spPr>
        <p:txBody>
          <a:bodyPr/>
          <a:lstStyle/>
          <a:p>
            <a:r>
              <a:rPr lang="en-US" dirty="0" smtClean="0"/>
              <a:t>But a number of specific public health actions exacerbated political polarization:</a:t>
            </a:r>
            <a:endParaRPr lang="en-US" dirty="0"/>
          </a:p>
          <a:p>
            <a:pPr lvl="1"/>
            <a:r>
              <a:rPr lang="en-US" sz="2000" dirty="0"/>
              <a:t>FDA postponed the vaccine </a:t>
            </a:r>
            <a:r>
              <a:rPr lang="en-US" sz="2000" dirty="0" smtClean="0"/>
              <a:t>rollout partly to deny Trump a pre-election triumph.</a:t>
            </a:r>
            <a:endParaRPr lang="en-US" sz="2000" dirty="0"/>
          </a:p>
          <a:p>
            <a:pPr lvl="1"/>
            <a:r>
              <a:rPr lang="en-US" sz="2000" dirty="0" smtClean="0"/>
              <a:t>CDC used </a:t>
            </a:r>
            <a:r>
              <a:rPr lang="en-US" sz="2000" dirty="0"/>
              <a:t>COVID as an excuse to </a:t>
            </a:r>
            <a:r>
              <a:rPr lang="en-US" sz="2000" dirty="0" smtClean="0"/>
              <a:t>force landlords to let </a:t>
            </a:r>
            <a:r>
              <a:rPr lang="en-US" sz="2000" dirty="0"/>
              <a:t>renters stop paying rent.</a:t>
            </a:r>
          </a:p>
          <a:p>
            <a:pPr lvl="1"/>
            <a:r>
              <a:rPr lang="en-US" sz="2000" dirty="0"/>
              <a:t>Anti-lockdown demonstrations were called super-spreader events but George Floyd demonstrations were okay.</a:t>
            </a:r>
          </a:p>
          <a:p>
            <a:pPr lvl="1"/>
            <a:r>
              <a:rPr lang="en-US" sz="2000" dirty="0" smtClean="0"/>
              <a:t>Lockdown rules </a:t>
            </a:r>
            <a:r>
              <a:rPr lang="en-US" sz="2000" dirty="0"/>
              <a:t>for churches were stricter than the rules </a:t>
            </a:r>
            <a:r>
              <a:rPr lang="en-US" sz="2000" dirty="0" smtClean="0"/>
              <a:t>for theaters and liquor stores.</a:t>
            </a:r>
          </a:p>
          <a:p>
            <a:pPr lvl="1"/>
            <a:r>
              <a:rPr lang="en-US" sz="2000" dirty="0" smtClean="0"/>
              <a:t>Lockdown was far more devastating for working class people who couldn’t “work from home.”  Many had no choice but to continue in risky jobs; many were laid off.</a:t>
            </a:r>
          </a:p>
          <a:p>
            <a:pPr lvl="1"/>
            <a:r>
              <a:rPr lang="en-US" sz="2000" dirty="0" smtClean="0"/>
              <a:t>Several blue state politicians were caught flouting the lockdown rules.</a:t>
            </a:r>
          </a:p>
          <a:p>
            <a:pPr lvl="1"/>
            <a:r>
              <a:rPr lang="en-US" sz="2000" dirty="0" smtClean="0"/>
              <a:t>Biden administration COVID censorship efforts were seen as just one aspect of the effort to censor conservatives.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37</a:t>
            </a:fld>
            <a:endParaRPr lang="en-US" altLang="en-US"/>
          </a:p>
        </p:txBody>
      </p:sp>
    </p:spTree>
    <p:extLst>
      <p:ext uri="{BB962C8B-B14F-4D97-AF65-F5344CB8AC3E}">
        <p14:creationId xmlns:p14="http://schemas.microsoft.com/office/powerpoint/2010/main" val="1346325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Earn Back Trust</a:t>
            </a:r>
            <a:br>
              <a:rPr lang="en-US" dirty="0" smtClean="0"/>
            </a:br>
            <a:r>
              <a:rPr lang="en-US" dirty="0" smtClean="0"/>
              <a:t>(assuming you’re still in power)</a:t>
            </a:r>
            <a:endParaRPr lang="en-US" dirty="0"/>
          </a:p>
        </p:txBody>
      </p:sp>
      <p:sp>
        <p:nvSpPr>
          <p:cNvPr id="3" name="Content Placeholder 2"/>
          <p:cNvSpPr>
            <a:spLocks noGrp="1"/>
          </p:cNvSpPr>
          <p:nvPr>
            <p:ph idx="1"/>
          </p:nvPr>
        </p:nvSpPr>
        <p:spPr/>
        <p:txBody>
          <a:bodyPr/>
          <a:lstStyle/>
          <a:p>
            <a:pPr marL="0" indent="0">
              <a:buNone/>
            </a:pPr>
            <a:r>
              <a:rPr lang="en-US" dirty="0" smtClean="0"/>
              <a:t>I spent decades helping multinational corporations figure out how to earn back trust.  It’s not different for public health:</a:t>
            </a:r>
          </a:p>
          <a:p>
            <a:r>
              <a:rPr lang="en-US" sz="2000" dirty="0" smtClean="0"/>
              <a:t>Acknowledge what you did to earn distrust.  Not just once quietly.  Wallow in loud, endless mea </a:t>
            </a:r>
            <a:r>
              <a:rPr lang="en-US" sz="2000" dirty="0" err="1" smtClean="0"/>
              <a:t>culpas</a:t>
            </a:r>
            <a:r>
              <a:rPr lang="en-US" sz="2000" dirty="0"/>
              <a:t> </a:t>
            </a:r>
            <a:r>
              <a:rPr lang="en-US" sz="2000" dirty="0" smtClean="0"/>
              <a:t>… until your critics say it’s time to move on.</a:t>
            </a:r>
          </a:p>
          <a:p>
            <a:r>
              <a:rPr lang="en-US" sz="2000" dirty="0" smtClean="0"/>
              <a:t>Take the blame for what you did.  Don’t blame the politicians, much less the antivax conspiracy theorists.</a:t>
            </a:r>
          </a:p>
          <a:p>
            <a:r>
              <a:rPr lang="en-US" sz="2000" dirty="0" smtClean="0"/>
              <a:t>Listen, listen, listen.  You don’t know everything you did wrong, so ask.  Let your critics vent.  Don’t rebut their grievances.  But do periodically echo so they can see if you got it. </a:t>
            </a:r>
          </a:p>
          <a:p>
            <a:r>
              <a:rPr lang="en-US" sz="2000" dirty="0" smtClean="0"/>
              <a:t>Say you’re sorry.  That doesn’t go without saying – in fact, without saying often.</a:t>
            </a:r>
          </a:p>
          <a:p>
            <a:r>
              <a:rPr lang="en-US" sz="2000" dirty="0" smtClean="0"/>
              <a:t>Don’t ask for immediate trust.  Instead, acknowledge that trust will take a long time to rebuild.</a:t>
            </a:r>
          </a:p>
          <a:p>
            <a:r>
              <a:rPr lang="en-US" sz="2000" dirty="0" smtClean="0"/>
              <a:t>Instead of asking for trust, ask for a chance to earn back trust.  Ask for a second look, however skeptical that will inevitably be.  Don’t aim to be trusted.  Aim to be </a:t>
            </a:r>
            <a:r>
              <a:rPr lang="en-US" sz="2000" i="1" dirty="0" smtClean="0"/>
              <a:t>trustworthy.</a:t>
            </a:r>
          </a:p>
          <a:p>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38</a:t>
            </a:fld>
            <a:endParaRPr lang="en-US" altLang="en-US"/>
          </a:p>
        </p:txBody>
      </p:sp>
    </p:spTree>
    <p:extLst>
      <p:ext uri="{BB962C8B-B14F-4D97-AF65-F5344CB8AC3E}">
        <p14:creationId xmlns:p14="http://schemas.microsoft.com/office/powerpoint/2010/main" val="3582875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Earn Back Trust</a:t>
            </a:r>
            <a:br>
              <a:rPr lang="en-US" dirty="0" smtClean="0"/>
            </a:br>
            <a:r>
              <a:rPr lang="en-US" dirty="0" smtClean="0"/>
              <a:t>(assuming you’re still in power) (p. 2)	</a:t>
            </a:r>
            <a:endParaRPr lang="en-US" dirty="0"/>
          </a:p>
        </p:txBody>
      </p:sp>
      <p:sp>
        <p:nvSpPr>
          <p:cNvPr id="3" name="Content Placeholder 2"/>
          <p:cNvSpPr>
            <a:spLocks noGrp="1"/>
          </p:cNvSpPr>
          <p:nvPr>
            <p:ph idx="1"/>
          </p:nvPr>
        </p:nvSpPr>
        <p:spPr/>
        <p:txBody>
          <a:bodyPr/>
          <a:lstStyle/>
          <a:p>
            <a:pPr>
              <a:buClr>
                <a:srgbClr val="FFFF00"/>
              </a:buClr>
            </a:pPr>
            <a:r>
              <a:rPr lang="en-US" sz="2000" dirty="0" smtClean="0"/>
              <a:t>Set </a:t>
            </a:r>
            <a:r>
              <a:rPr lang="en-US" sz="2000" dirty="0"/>
              <a:t>up accountability mechanisms so people don’t have to trust </a:t>
            </a:r>
            <a:r>
              <a:rPr lang="en-US" sz="2000" dirty="0" smtClean="0"/>
              <a:t>you so much.  </a:t>
            </a:r>
            <a:r>
              <a:rPr lang="en-US" sz="2000" dirty="0"/>
              <a:t>Populate those accountability mechanisms with your critics, not your allies</a:t>
            </a:r>
            <a:r>
              <a:rPr lang="en-US" sz="2000" dirty="0" smtClean="0"/>
              <a:t>.  Use them as sounding boards to track your progress.</a:t>
            </a:r>
            <a:endParaRPr lang="en-US" sz="2000" dirty="0"/>
          </a:p>
          <a:p>
            <a:pPr lvl="0">
              <a:buClr>
                <a:srgbClr val="FFFF00"/>
              </a:buClr>
            </a:pPr>
            <a:r>
              <a:rPr lang="en-US" sz="2000" dirty="0" smtClean="0">
                <a:solidFill>
                  <a:srgbClr val="FFFFFF"/>
                </a:solidFill>
              </a:rPr>
              <a:t>Beyond </a:t>
            </a:r>
            <a:r>
              <a:rPr lang="en-US" sz="2000" dirty="0">
                <a:solidFill>
                  <a:srgbClr val="FFFFFF"/>
                </a:solidFill>
              </a:rPr>
              <a:t>accountability mechanisms, bring your critics onboard.  I’d love to see CDC as interested in recruiting conservatives as it is interested in recruiting people of color.  (Not that much recruiting is in the cards right now</a:t>
            </a:r>
            <a:r>
              <a:rPr lang="en-US" sz="2000" dirty="0" smtClean="0">
                <a:solidFill>
                  <a:srgbClr val="FFFFFF"/>
                </a:solidFill>
              </a:rPr>
              <a:t>.)</a:t>
            </a:r>
          </a:p>
          <a:p>
            <a:pPr lvl="0">
              <a:buClr>
                <a:srgbClr val="FFFF00"/>
              </a:buClr>
            </a:pPr>
            <a:r>
              <a:rPr lang="en-US" sz="2000" dirty="0" smtClean="0">
                <a:solidFill>
                  <a:srgbClr val="FFFFFF"/>
                </a:solidFill>
              </a:rPr>
              <a:t>Diagnose what aspects of your culture led to these mistakes?  Too much hubris?  Too much autonomy and isolation from the real world?  Too little attention to values other than health?</a:t>
            </a:r>
          </a:p>
          <a:p>
            <a:pPr lvl="0">
              <a:buClr>
                <a:srgbClr val="FFFF00"/>
              </a:buClr>
            </a:pPr>
            <a:r>
              <a:rPr lang="en-US" sz="2000" dirty="0" smtClean="0">
                <a:solidFill>
                  <a:srgbClr val="FFFFFF"/>
                </a:solidFill>
              </a:rPr>
              <a:t>Promise to do better.  Better yet, promise to try to do better.  Work with your critics on a specific agenda of ways you can do better.</a:t>
            </a:r>
          </a:p>
          <a:p>
            <a:pPr marL="0" lvl="0" indent="0">
              <a:buClr>
                <a:srgbClr val="FFFF00"/>
              </a:buClr>
              <a:buNone/>
            </a:pPr>
            <a:r>
              <a:rPr lang="en-US" sz="2400" dirty="0" smtClean="0">
                <a:solidFill>
                  <a:srgbClr val="FFFFFF"/>
                </a:solidFill>
              </a:rPr>
              <a:t>My corporate clients used to look at bullet points like these and say, “Can’t we just do better?”  Nope.  If you don’t do some of what’s on this list, your critics are unlikely to notice your improvement.</a:t>
            </a:r>
          </a:p>
          <a:p>
            <a:pPr lvl="0">
              <a:buClr>
                <a:srgbClr val="FFFF00"/>
              </a:buClr>
            </a:pPr>
            <a:endParaRPr lang="en-US" sz="2000" dirty="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39</a:t>
            </a:fld>
            <a:endParaRPr lang="en-US" altLang="en-US"/>
          </a:p>
        </p:txBody>
      </p:sp>
    </p:spTree>
    <p:extLst>
      <p:ext uri="{BB962C8B-B14F-4D97-AF65-F5344CB8AC3E}">
        <p14:creationId xmlns:p14="http://schemas.microsoft.com/office/powerpoint/2010/main" val="136188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Trust Declined	</a:t>
            </a:r>
            <a:endParaRPr lang="en-US" dirty="0"/>
          </a:p>
        </p:txBody>
      </p:sp>
      <p:sp>
        <p:nvSpPr>
          <p:cNvPr id="3" name="Content Placeholder 2"/>
          <p:cNvSpPr>
            <a:spLocks noGrp="1"/>
          </p:cNvSpPr>
          <p:nvPr>
            <p:ph idx="1"/>
          </p:nvPr>
        </p:nvSpPr>
        <p:spPr/>
        <p:txBody>
          <a:bodyPr/>
          <a:lstStyle/>
          <a:p>
            <a:r>
              <a:rPr lang="en-US" dirty="0" smtClean="0"/>
              <a:t>Public health blames outliers: “People don’t trust us because they’re listening to our critics.”</a:t>
            </a:r>
          </a:p>
          <a:p>
            <a:r>
              <a:rPr lang="en-US" dirty="0" smtClean="0"/>
              <a:t>My assessment: “People are listening to your critics because they don’t trust you.”</a:t>
            </a:r>
          </a:p>
          <a:p>
            <a:pPr lvl="1"/>
            <a:r>
              <a:rPr lang="en-US" dirty="0" smtClean="0"/>
              <a:t>The mainstream starts with all the advantages: budget, credibility, media access, authoritarian power, institutional legitimacy.</a:t>
            </a:r>
          </a:p>
          <a:p>
            <a:pPr lvl="1"/>
            <a:r>
              <a:rPr lang="en-US" dirty="0" smtClean="0"/>
              <a:t>People start finding the outliers </a:t>
            </a:r>
            <a:r>
              <a:rPr lang="en-US" dirty="0"/>
              <a:t>persuasive, </a:t>
            </a:r>
            <a:r>
              <a:rPr lang="en-US" dirty="0" smtClean="0"/>
              <a:t>so the mainstream tries to get the outliers deplatformed</a:t>
            </a:r>
            <a:r>
              <a:rPr lang="en-US" dirty="0"/>
              <a:t>, </a:t>
            </a:r>
            <a:r>
              <a:rPr lang="en-US" dirty="0" smtClean="0"/>
              <a:t>censored … which sometimes works but often backfires, exacerbating the mistrust.</a:t>
            </a:r>
          </a:p>
          <a:p>
            <a:pPr lvl="1"/>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a:t>
            </a:fld>
            <a:endParaRPr lang="en-US" altLang="en-US"/>
          </a:p>
        </p:txBody>
      </p:sp>
    </p:spTree>
    <p:extLst>
      <p:ext uri="{BB962C8B-B14F-4D97-AF65-F5344CB8AC3E}">
        <p14:creationId xmlns:p14="http://schemas.microsoft.com/office/powerpoint/2010/main" val="4186701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ore Sandman on Public Health Dishonesty</a:t>
            </a:r>
            <a:endParaRPr lang="en-US" dirty="0"/>
          </a:p>
        </p:txBody>
      </p:sp>
      <p:sp>
        <p:nvSpPr>
          <p:cNvPr id="3" name="Content Placeholder 2"/>
          <p:cNvSpPr>
            <a:spLocks noGrp="1"/>
          </p:cNvSpPr>
          <p:nvPr>
            <p:ph idx="1"/>
          </p:nvPr>
        </p:nvSpPr>
        <p:spPr>
          <a:xfrm>
            <a:off x="996462" y="1319092"/>
            <a:ext cx="10363200" cy="4378325"/>
          </a:xfrm>
        </p:spPr>
        <p:txBody>
          <a:bodyPr/>
          <a:lstStyle/>
          <a:p>
            <a:r>
              <a:rPr lang="en-US" sz="1600" dirty="0" smtClean="0">
                <a:hlinkClick r:id="rId2"/>
              </a:rPr>
              <a:t>Misleading </a:t>
            </a:r>
            <a:r>
              <a:rPr lang="en-US" sz="1600" dirty="0">
                <a:hlinkClick r:id="rId2"/>
              </a:rPr>
              <a:t>toward the Truth: The U.S. Department of Agriculture Mishandles Mad Cow Risk Communication</a:t>
            </a:r>
            <a:r>
              <a:rPr lang="en-US" sz="1600" dirty="0"/>
              <a:t> (2004</a:t>
            </a:r>
            <a:r>
              <a:rPr lang="en-US" sz="1600" dirty="0" smtClean="0"/>
              <a:t>)</a:t>
            </a:r>
          </a:p>
          <a:p>
            <a:r>
              <a:rPr lang="en-US" sz="1600" dirty="0">
                <a:hlinkClick r:id="rId3"/>
              </a:rPr>
              <a:t>Vaccination and autism: Responding to the Hannah Poling </a:t>
            </a:r>
            <a:r>
              <a:rPr lang="en-US" sz="1600" dirty="0" smtClean="0">
                <a:hlinkClick r:id="rId3"/>
              </a:rPr>
              <a:t>case</a:t>
            </a:r>
            <a:r>
              <a:rPr lang="en-US" sz="1600" dirty="0" smtClean="0"/>
              <a:t> (2008)</a:t>
            </a:r>
            <a:endParaRPr lang="en-US" sz="1600" dirty="0"/>
          </a:p>
          <a:p>
            <a:r>
              <a:rPr lang="en-US" sz="1600" dirty="0" smtClean="0">
                <a:hlinkClick r:id="rId4"/>
              </a:rPr>
              <a:t>The </a:t>
            </a:r>
            <a:r>
              <a:rPr lang="en-US" sz="1600" dirty="0">
                <a:hlinkClick r:id="rId4"/>
              </a:rPr>
              <a:t>CDC’s Pandemic Data versus the CDC’s Pandemic Communications: Outtakes from a Media Interview </a:t>
            </a:r>
            <a:r>
              <a:rPr lang="en-US" sz="1600" dirty="0"/>
              <a:t>(2009</a:t>
            </a:r>
            <a:r>
              <a:rPr lang="en-US" sz="1600" dirty="0" smtClean="0"/>
              <a:t>)</a:t>
            </a:r>
          </a:p>
          <a:p>
            <a:r>
              <a:rPr lang="en-US" sz="1600" dirty="0">
                <a:hlinkClick r:id="rId5"/>
              </a:rPr>
              <a:t>Convincing Health Care Workers to Get a Flu Shot … Without the </a:t>
            </a:r>
            <a:r>
              <a:rPr lang="en-US" sz="1600" dirty="0" smtClean="0">
                <a:hlinkClick r:id="rId5"/>
              </a:rPr>
              <a:t>Hype</a:t>
            </a:r>
            <a:r>
              <a:rPr lang="en-US" sz="1600" dirty="0" smtClean="0"/>
              <a:t> (2009)</a:t>
            </a:r>
            <a:endParaRPr lang="en-US" sz="1600" dirty="0"/>
          </a:p>
          <a:p>
            <a:r>
              <a:rPr lang="en-US" sz="1600" dirty="0" smtClean="0">
                <a:hlinkClick r:id="rId6"/>
              </a:rPr>
              <a:t>Trust </a:t>
            </a:r>
            <a:r>
              <a:rPr lang="en-US" sz="1600" dirty="0">
                <a:hlinkClick r:id="rId6"/>
              </a:rPr>
              <a:t>the Public with More of the Truth: What I Learned in 40 Years in Risk Communication</a:t>
            </a:r>
            <a:r>
              <a:rPr lang="en-US" sz="1600" dirty="0"/>
              <a:t> (2010)</a:t>
            </a:r>
          </a:p>
          <a:p>
            <a:r>
              <a:rPr lang="en-US" sz="1600" dirty="0" smtClean="0">
                <a:hlinkClick r:id="rId7"/>
              </a:rPr>
              <a:t>Why </a:t>
            </a:r>
            <a:r>
              <a:rPr lang="en-US" sz="1600" dirty="0">
                <a:hlinkClick r:id="rId7"/>
              </a:rPr>
              <a:t>did the CDC misrepresent its swine flu mortality data – innumeracy, dishonesty, or what?</a:t>
            </a:r>
            <a:r>
              <a:rPr lang="en-US" sz="1600" dirty="0"/>
              <a:t> (2010) </a:t>
            </a:r>
            <a:endParaRPr lang="en-US" sz="1600" dirty="0" smtClean="0"/>
          </a:p>
          <a:p>
            <a:r>
              <a:rPr lang="en-US" sz="1600" dirty="0"/>
              <a:t>Vaccination Safety Skepticism: Public Health’s Self-Inflicted Wound  (2010) </a:t>
            </a:r>
            <a:r>
              <a:rPr lang="en-US" sz="1600" dirty="0">
                <a:hlinkClick r:id="rId8"/>
              </a:rPr>
              <a:t>Part One</a:t>
            </a:r>
            <a:r>
              <a:rPr lang="en-US" sz="1600" dirty="0"/>
              <a:t>.  </a:t>
            </a:r>
            <a:r>
              <a:rPr lang="en-US" sz="1600" dirty="0">
                <a:hlinkClick r:id="rId9"/>
              </a:rPr>
              <a:t>Part Two</a:t>
            </a:r>
            <a:r>
              <a:rPr lang="en-US" sz="1600" dirty="0"/>
              <a:t>.  </a:t>
            </a:r>
            <a:r>
              <a:rPr lang="en-US" sz="1600" dirty="0">
                <a:hlinkClick r:id="rId10"/>
              </a:rPr>
              <a:t>Part Three</a:t>
            </a:r>
            <a:r>
              <a:rPr lang="en-US" sz="1600" dirty="0" smtClean="0"/>
              <a:t>.</a:t>
            </a:r>
          </a:p>
          <a:p>
            <a:r>
              <a:rPr lang="en-US" sz="1600" dirty="0" smtClean="0">
                <a:hlinkClick r:id="rId11"/>
              </a:rPr>
              <a:t>Vaccine </a:t>
            </a:r>
            <a:r>
              <a:rPr lang="en-US" sz="1600" dirty="0">
                <a:hlinkClick r:id="rId11"/>
              </a:rPr>
              <a:t>Risk Communication: Dishonesty Makes Things Worse </a:t>
            </a:r>
            <a:r>
              <a:rPr lang="en-US" sz="1600" dirty="0"/>
              <a:t>(2011</a:t>
            </a:r>
            <a:r>
              <a:rPr lang="en-US" sz="1600" dirty="0" smtClean="0"/>
              <a:t>)</a:t>
            </a:r>
          </a:p>
          <a:p>
            <a:r>
              <a:rPr lang="en-US" sz="1600" dirty="0">
                <a:hlinkClick r:id="rId12"/>
              </a:rPr>
              <a:t>Overselling Flu Vaccine Effectiveness Risks Undermining Public Health </a:t>
            </a:r>
            <a:r>
              <a:rPr lang="en-US" sz="1600" dirty="0" smtClean="0">
                <a:hlinkClick r:id="rId12"/>
              </a:rPr>
              <a:t>Credibility</a:t>
            </a:r>
            <a:r>
              <a:rPr lang="en-US" sz="1600" dirty="0" smtClean="0"/>
              <a:t> (2011)</a:t>
            </a:r>
          </a:p>
          <a:p>
            <a:r>
              <a:rPr lang="en-US" sz="1600" dirty="0">
                <a:hlinkClick r:id="rId13"/>
              </a:rPr>
              <a:t>We'd Be Likelier to Develop a Better Flu Vaccine If Public Health Officials Didn't Keep Misleading Everyone about the Flu Vaccine We Have</a:t>
            </a:r>
            <a:r>
              <a:rPr lang="en-US" sz="1600" dirty="0"/>
              <a:t> (2012</a:t>
            </a:r>
            <a:r>
              <a:rPr lang="en-US" sz="1600" dirty="0" smtClean="0"/>
              <a:t>)</a:t>
            </a:r>
          </a:p>
          <a:p>
            <a:r>
              <a:rPr lang="en-US" sz="1600" dirty="0" err="1">
                <a:hlinkClick r:id="rId14"/>
              </a:rPr>
              <a:t>Misoversimplification</a:t>
            </a:r>
            <a:r>
              <a:rPr lang="en-US" sz="1600" dirty="0">
                <a:hlinkClick r:id="rId14"/>
              </a:rPr>
              <a:t>: The Communicative Accuracy Standard Distinguishes Simplifying from </a:t>
            </a:r>
            <a:r>
              <a:rPr lang="en-US" sz="1600" dirty="0" smtClean="0">
                <a:hlinkClick r:id="rId14"/>
              </a:rPr>
              <a:t>Misleading</a:t>
            </a:r>
            <a:r>
              <a:rPr lang="en-US" sz="1600" dirty="0" smtClean="0"/>
              <a:t> (2012)</a:t>
            </a:r>
            <a:endParaRPr lang="en-US" sz="1600" dirty="0"/>
          </a:p>
          <a:p>
            <a:r>
              <a:rPr lang="en-US" sz="1600" dirty="0">
                <a:hlinkClick r:id="rId15"/>
              </a:rPr>
              <a:t>Science versus Spin: How Ron </a:t>
            </a:r>
            <a:r>
              <a:rPr lang="en-US" sz="1600" dirty="0" err="1">
                <a:hlinkClick r:id="rId15"/>
              </a:rPr>
              <a:t>Fouchier</a:t>
            </a:r>
            <a:r>
              <a:rPr lang="en-US" sz="1600" dirty="0">
                <a:hlinkClick r:id="rId15"/>
              </a:rPr>
              <a:t> and Other Scientists Miscommunicated about the Bioengineered Bird Flu Controversy</a:t>
            </a:r>
            <a:r>
              <a:rPr lang="en-US" sz="1600" dirty="0"/>
              <a:t> (2012</a:t>
            </a:r>
            <a:r>
              <a:rPr lang="en-US" sz="1600" dirty="0" smtClean="0"/>
              <a:t>)</a:t>
            </a:r>
          </a:p>
          <a:p>
            <a:r>
              <a:rPr lang="en-US" sz="1600" dirty="0">
                <a:hlinkClick r:id="rId16"/>
              </a:rPr>
              <a:t>More Spin than Science: Risk Communication about the H5N1 Bioengineering Research Controversy</a:t>
            </a:r>
            <a:r>
              <a:rPr lang="en-US" sz="1600" dirty="0"/>
              <a:t> (2013) </a:t>
            </a:r>
          </a:p>
          <a:p>
            <a:r>
              <a:rPr lang="en-US" sz="1600" dirty="0">
                <a:hlinkClick r:id="rId17"/>
              </a:rPr>
              <a:t>Postscript: The CDC Is Up to Its Old Tricks Again re Flu Vaccine Effectiveness</a:t>
            </a:r>
            <a:r>
              <a:rPr lang="en-US" sz="1600" dirty="0"/>
              <a:t> (</a:t>
            </a:r>
            <a:r>
              <a:rPr lang="en-US" sz="1600" dirty="0" smtClean="0"/>
              <a:t>2013)</a:t>
            </a:r>
          </a:p>
          <a:p>
            <a:endParaRPr lang="en-US" sz="1200" dirty="0" smtClean="0"/>
          </a:p>
          <a:p>
            <a:endParaRPr lang="en-US" sz="1200" b="1" dirty="0"/>
          </a:p>
          <a:p>
            <a:endParaRPr lang="en-US" sz="1200" b="1" dirty="0"/>
          </a:p>
          <a:p>
            <a:endParaRPr lang="en-US" sz="1200" b="1" dirty="0"/>
          </a:p>
          <a:p>
            <a:endParaRPr lang="en-US" sz="12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40</a:t>
            </a:fld>
            <a:endParaRPr lang="en-US" altLang="en-US"/>
          </a:p>
        </p:txBody>
      </p:sp>
    </p:spTree>
    <p:extLst>
      <p:ext uri="{BB962C8B-B14F-4D97-AF65-F5344CB8AC3E}">
        <p14:creationId xmlns:p14="http://schemas.microsoft.com/office/powerpoint/2010/main" val="717341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9631"/>
            <a:ext cx="10363200" cy="4566141"/>
          </a:xfrm>
        </p:spPr>
        <p:txBody>
          <a:bodyPr/>
          <a:lstStyle/>
          <a:p>
            <a:r>
              <a:rPr lang="en-US" sz="1600" dirty="0">
                <a:hlinkClick r:id="rId2"/>
              </a:rPr>
              <a:t>Gain-of-function research: Should researchers who say misleading things about their results be trusted on safety?</a:t>
            </a:r>
            <a:r>
              <a:rPr lang="en-US" sz="1600" dirty="0"/>
              <a:t> (2014)</a:t>
            </a:r>
          </a:p>
          <a:p>
            <a:r>
              <a:rPr lang="en-US" sz="1600" dirty="0" smtClean="0">
                <a:hlinkClick r:id="rId3"/>
              </a:rPr>
              <a:t>Ebola </a:t>
            </a:r>
            <a:r>
              <a:rPr lang="en-US" sz="1600" dirty="0">
                <a:hlinkClick r:id="rId3"/>
              </a:rPr>
              <a:t>in the U.S. (So Far): The Public Health Establishment and the Quarantine Debate </a:t>
            </a:r>
            <a:r>
              <a:rPr lang="en-US" sz="1600" dirty="0"/>
              <a:t> (2014) </a:t>
            </a:r>
            <a:endParaRPr lang="en-US" sz="1600" dirty="0" smtClean="0"/>
          </a:p>
          <a:p>
            <a:r>
              <a:rPr lang="en-US" sz="1600" dirty="0">
                <a:hlinkClick r:id="rId4"/>
              </a:rPr>
              <a:t>When public health agencies spread misinformation about vaping, they undermine their important messages about vaccine safety, pandemic preparedness, and everything </a:t>
            </a:r>
            <a:r>
              <a:rPr lang="en-US" sz="1600" dirty="0" smtClean="0">
                <a:hlinkClick r:id="rId4"/>
              </a:rPr>
              <a:t>else</a:t>
            </a:r>
            <a:r>
              <a:rPr lang="en-US" sz="1600" dirty="0" smtClean="0"/>
              <a:t> (2015)</a:t>
            </a:r>
            <a:endParaRPr lang="en-US" sz="1600" dirty="0"/>
          </a:p>
          <a:p>
            <a:r>
              <a:rPr lang="en-US" sz="1600" dirty="0">
                <a:hlinkClick r:id="rId5"/>
              </a:rPr>
              <a:t>A Promising Candidate for Most Dangerously Dishonest Public Health News Release of the Year</a:t>
            </a:r>
            <a:r>
              <a:rPr lang="en-US" sz="1600" dirty="0"/>
              <a:t> (2015) </a:t>
            </a:r>
          </a:p>
          <a:p>
            <a:r>
              <a:rPr lang="en-US" sz="1600" dirty="0">
                <a:hlinkClick r:id="rId6"/>
              </a:rPr>
              <a:t>U.S. Public Health Professionals Routinely Mislead the Public about Infectious Diseases: True or False? Dishonest or Self-Deceptive? Harmful or Benign?</a:t>
            </a:r>
            <a:r>
              <a:rPr lang="en-US" sz="1600" dirty="0"/>
              <a:t> (2016</a:t>
            </a:r>
            <a:r>
              <a:rPr lang="en-US" sz="1600" dirty="0" smtClean="0"/>
              <a:t>)</a:t>
            </a:r>
          </a:p>
          <a:p>
            <a:r>
              <a:rPr lang="en-US" sz="1600" dirty="0">
                <a:hlinkClick r:id="rId7"/>
              </a:rPr>
              <a:t>Flu vaccination dishonesty, 2017 edition – and why am I posting so little these days</a:t>
            </a:r>
            <a:r>
              <a:rPr lang="en-US" sz="1600" dirty="0" smtClean="0">
                <a:hlinkClick r:id="rId7"/>
              </a:rPr>
              <a:t>?</a:t>
            </a:r>
            <a:r>
              <a:rPr lang="en-US" sz="1600" dirty="0" smtClean="0"/>
              <a:t> (2017)</a:t>
            </a:r>
            <a:endParaRPr lang="en-US" sz="1600" dirty="0"/>
          </a:p>
          <a:p>
            <a:r>
              <a:rPr lang="en-US" sz="1600" dirty="0" smtClean="0">
                <a:hlinkClick r:id="rId8"/>
              </a:rPr>
              <a:t>Dishonest </a:t>
            </a:r>
            <a:r>
              <a:rPr lang="en-US" sz="1600" dirty="0">
                <a:hlinkClick r:id="rId8"/>
              </a:rPr>
              <a:t>E-Cig Warnings and the Ethics of Health Scares </a:t>
            </a:r>
            <a:r>
              <a:rPr lang="en-US" sz="1600" dirty="0"/>
              <a:t>(2019</a:t>
            </a:r>
            <a:r>
              <a:rPr lang="en-US" sz="1600" dirty="0" smtClean="0"/>
              <a:t>)</a:t>
            </a:r>
          </a:p>
          <a:p>
            <a:r>
              <a:rPr lang="en-US" sz="1600" dirty="0">
                <a:hlinkClick r:id="rId9"/>
              </a:rPr>
              <a:t>Muddled COVID-19 Messaging: Sometimes the Data Changed; Other Times – Masks, for Example – Your Dishonesty Caught Up with </a:t>
            </a:r>
            <a:r>
              <a:rPr lang="en-US" sz="1600" dirty="0" smtClean="0">
                <a:hlinkClick r:id="rId9"/>
              </a:rPr>
              <a:t>You</a:t>
            </a:r>
            <a:r>
              <a:rPr lang="en-US" sz="1600" dirty="0" smtClean="0"/>
              <a:t> (2020)</a:t>
            </a:r>
          </a:p>
          <a:p>
            <a:r>
              <a:rPr lang="en-US" sz="1600" dirty="0">
                <a:hlinkClick r:id="rId10"/>
              </a:rPr>
              <a:t>Five ways public health misled </a:t>
            </a:r>
            <a:r>
              <a:rPr lang="en-US" sz="1600" dirty="0" smtClean="0">
                <a:hlinkClick r:id="rId10"/>
              </a:rPr>
              <a:t>us</a:t>
            </a:r>
            <a:r>
              <a:rPr lang="en-US" sz="1600" dirty="0" smtClean="0"/>
              <a:t> (2020)</a:t>
            </a:r>
            <a:endParaRPr lang="en-US" sz="1600" dirty="0"/>
          </a:p>
          <a:p>
            <a:r>
              <a:rPr lang="en-US" sz="1600" dirty="0">
                <a:hlinkClick r:id="rId11"/>
              </a:rPr>
              <a:t>Public Health Messaging that Aims to Persuade the Audience at the Expense of Truth </a:t>
            </a:r>
            <a:r>
              <a:rPr lang="en-US" sz="1600" dirty="0"/>
              <a:t> (2021)</a:t>
            </a:r>
          </a:p>
          <a:p>
            <a:r>
              <a:rPr lang="en-US" sz="1600" dirty="0">
                <a:hlinkClick r:id="rId12"/>
              </a:rPr>
              <a:t>Resuscitating CDC's Reputation</a:t>
            </a:r>
            <a:r>
              <a:rPr lang="en-US" sz="1600" dirty="0"/>
              <a:t> (2021)</a:t>
            </a:r>
          </a:p>
          <a:p>
            <a:r>
              <a:rPr lang="en-US" sz="1600" dirty="0">
                <a:hlinkClick r:id="rId13"/>
              </a:rPr>
              <a:t>Public Health Messaging that Aims to Persuade the Audience at the Expense of Truth: Some Examples from COVID-19 and Earlier </a:t>
            </a:r>
            <a:r>
              <a:rPr lang="en-US" sz="1600" dirty="0"/>
              <a:t>(2021)</a:t>
            </a:r>
          </a:p>
          <a:p>
            <a:r>
              <a:rPr lang="en-US" sz="1600" dirty="0">
                <a:hlinkClick r:id="rId14"/>
              </a:rPr>
              <a:t>Public Health Tells Noble Lies</a:t>
            </a:r>
            <a:r>
              <a:rPr lang="en-US" sz="1600" dirty="0"/>
              <a:t> (2022</a:t>
            </a:r>
            <a:r>
              <a:rPr lang="en-US" sz="1600" dirty="0" smtClean="0"/>
              <a:t>)</a:t>
            </a:r>
          </a:p>
          <a:p>
            <a:r>
              <a:rPr lang="en-US" sz="1600" dirty="0">
                <a:hlinkClick r:id="rId15"/>
              </a:rPr>
              <a:t>To Rebuild Trust, CDC Should Consider Going Back to What Used to Work Well: Subject Matter Experts Explaining Complexities Candidly for As Long As It Takes</a:t>
            </a:r>
            <a:r>
              <a:rPr lang="en-US" sz="1600" dirty="0"/>
              <a:t> (2022)</a:t>
            </a:r>
          </a:p>
          <a:p>
            <a:r>
              <a:rPr lang="en-US" sz="1600" dirty="0" smtClean="0">
                <a:hlinkClick r:id="rId16"/>
              </a:rPr>
              <a:t>Public </a:t>
            </a:r>
            <a:r>
              <a:rPr lang="en-US" sz="1600" dirty="0">
                <a:hlinkClick r:id="rId16"/>
              </a:rPr>
              <a:t>Health Lost the Public's Trust, Especially on the Right  -- and  Blames "Anti-Science“</a:t>
            </a:r>
            <a:r>
              <a:rPr lang="en-US" sz="1600" dirty="0"/>
              <a:t> (2023)</a:t>
            </a:r>
          </a:p>
          <a:p>
            <a:endParaRPr lang="en-US" sz="16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41</a:t>
            </a:fld>
            <a:endParaRPr lang="en-US" altLang="en-US"/>
          </a:p>
        </p:txBody>
      </p:sp>
    </p:spTree>
    <p:extLst>
      <p:ext uri="{BB962C8B-B14F-4D97-AF65-F5344CB8AC3E}">
        <p14:creationId xmlns:p14="http://schemas.microsoft.com/office/powerpoint/2010/main" val="670459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Disagreements and factual corrections are more than welcome – now and/or via email: </a:t>
            </a:r>
            <a:r>
              <a:rPr lang="en-US" dirty="0" smtClean="0">
                <a:hlinkClick r:id="rId2"/>
              </a:rPr>
              <a:t>peter@psandman.com</a:t>
            </a:r>
            <a:r>
              <a:rPr lang="en-US" dirty="0" smtClean="0"/>
              <a:t>. </a:t>
            </a:r>
          </a:p>
          <a:p>
            <a:r>
              <a:rPr lang="en-US" dirty="0" smtClean="0"/>
              <a:t>I have a student session scheduled right after this Grand Rounds session – so students who can stay should save their questions/comments for then.</a:t>
            </a:r>
          </a:p>
          <a:p>
            <a:r>
              <a:rPr lang="en-US" dirty="0" smtClean="0"/>
              <a:t>My slide set will be available to those who want it.</a:t>
            </a:r>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42</a:t>
            </a:fld>
            <a:endParaRPr lang="en-US" altLang="en-US"/>
          </a:p>
        </p:txBody>
      </p:sp>
    </p:spTree>
    <p:extLst>
      <p:ext uri="{BB962C8B-B14F-4D97-AF65-F5344CB8AC3E}">
        <p14:creationId xmlns:p14="http://schemas.microsoft.com/office/powerpoint/2010/main" val="1622542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p:txBody>
          <a:bodyPr/>
          <a:lstStyle/>
          <a:p>
            <a:r>
              <a:rPr lang="en-US" dirty="0" smtClean="0"/>
              <a:t>Risk = Hazard + Outrage – that is, risk is a function of both how endangered we are and how upset we are.</a:t>
            </a:r>
          </a:p>
          <a:p>
            <a:pPr marL="0" indent="0">
              <a:buNone/>
            </a:pPr>
            <a:r>
              <a:rPr lang="en-US" sz="2000" dirty="0"/>
              <a:t> </a:t>
            </a:r>
            <a:r>
              <a:rPr lang="en-US" sz="2000" dirty="0" smtClean="0"/>
              <a:t>    [This is the formula that sent my children to college.]</a:t>
            </a:r>
          </a:p>
          <a:p>
            <a:r>
              <a:rPr lang="en-US" dirty="0" smtClean="0"/>
              <a:t>Outrage </a:t>
            </a:r>
            <a:r>
              <a:rPr lang="en-US" dirty="0" smtClean="0">
                <a:sym typeface="Wingdings" panose="05000000000000000000" pitchFamily="2" charset="2"/>
              </a:rPr>
              <a:t> Hazard Perception – that is, how endangered we </a:t>
            </a:r>
            <a:r>
              <a:rPr lang="en-US" i="1" dirty="0" smtClean="0">
                <a:sym typeface="Wingdings" panose="05000000000000000000" pitchFamily="2" charset="2"/>
              </a:rPr>
              <a:t>think</a:t>
            </a:r>
            <a:r>
              <a:rPr lang="en-US" dirty="0" smtClean="0">
                <a:sym typeface="Wingdings" panose="05000000000000000000" pitchFamily="2" charset="2"/>
              </a:rPr>
              <a:t> we are is largely a function of how upset we are. </a:t>
            </a:r>
          </a:p>
          <a:p>
            <a:pPr marL="0" indent="0">
              <a:buNone/>
            </a:pPr>
            <a:r>
              <a:rPr lang="en-US" sz="2000" dirty="0">
                <a:sym typeface="Wingdings" panose="05000000000000000000" pitchFamily="2" charset="2"/>
              </a:rPr>
              <a:t> </a:t>
            </a:r>
            <a:r>
              <a:rPr lang="en-US" sz="2000" dirty="0" smtClean="0">
                <a:sym typeface="Wingdings" panose="05000000000000000000" pitchFamily="2" charset="2"/>
              </a:rPr>
              <a:t>    [The arrow in the other direction exists but is a lot weaker.]</a:t>
            </a:r>
          </a:p>
          <a:p>
            <a:r>
              <a:rPr lang="en-US" dirty="0" smtClean="0"/>
              <a:t>Untrustworthiness </a:t>
            </a:r>
            <a:r>
              <a:rPr lang="en-US" dirty="0" smtClean="0">
                <a:sym typeface="Wingdings" panose="05000000000000000000" pitchFamily="2" charset="2"/>
              </a:rPr>
              <a:t> Outrage – that is, it’s upsetting to be lied to (or misled, or told half-truths).  </a:t>
            </a:r>
          </a:p>
          <a:p>
            <a:pPr marL="400050" lvl="1" indent="0">
              <a:buNone/>
            </a:pPr>
            <a:r>
              <a:rPr lang="en-US" sz="2000" dirty="0" smtClean="0">
                <a:sym typeface="Wingdings" panose="05000000000000000000" pitchFamily="2" charset="2"/>
              </a:rPr>
              <a:t>[Other components of outrage include coercion, contempt, unresponsiveness, etc.]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5</a:t>
            </a:fld>
            <a:endParaRPr lang="en-US" altLang="en-US"/>
          </a:p>
        </p:txBody>
      </p:sp>
    </p:spTree>
    <p:extLst>
      <p:ext uri="{BB962C8B-B14F-4D97-AF65-F5344CB8AC3E}">
        <p14:creationId xmlns:p14="http://schemas.microsoft.com/office/powerpoint/2010/main" val="126339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I Offered Corporate Clients</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6</a:t>
            </a:fld>
            <a:endParaRPr lang="en-US"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996" y="1816827"/>
            <a:ext cx="11179263"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38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a:t>Health </a:t>
            </a:r>
            <a:r>
              <a:rPr lang="en-US" dirty="0" smtClean="0"/>
              <a:t>≠ Corporations</a:t>
            </a:r>
            <a:endParaRPr lang="en-US" dirty="0"/>
          </a:p>
        </p:txBody>
      </p:sp>
      <p:sp>
        <p:nvSpPr>
          <p:cNvPr id="3" name="Content Placeholder 2"/>
          <p:cNvSpPr>
            <a:spLocks noGrp="1"/>
          </p:cNvSpPr>
          <p:nvPr>
            <p:ph idx="1"/>
          </p:nvPr>
        </p:nvSpPr>
        <p:spPr/>
        <p:txBody>
          <a:bodyPr/>
          <a:lstStyle/>
          <a:p>
            <a:r>
              <a:rPr lang="en-US" dirty="0" smtClean="0"/>
              <a:t>It should be the same for public health: </a:t>
            </a:r>
          </a:p>
          <a:p>
            <a:pPr marL="800100" lvl="2" indent="0">
              <a:buNone/>
            </a:pPr>
            <a:r>
              <a:rPr lang="en-US" sz="2800" dirty="0" smtClean="0"/>
              <a:t>Dishonesty </a:t>
            </a:r>
            <a:r>
              <a:rPr lang="en-US" sz="2800" dirty="0" smtClean="0">
                <a:sym typeface="Wingdings" panose="05000000000000000000" pitchFamily="2" charset="2"/>
              </a:rPr>
              <a:t> Outrage  Reduced acceptance of public health’s hazard assessments and precautionary recommendations</a:t>
            </a:r>
            <a:r>
              <a:rPr lang="en-US" sz="3200" dirty="0" smtClean="0">
                <a:sym typeface="Wingdings" panose="05000000000000000000" pitchFamily="2" charset="2"/>
              </a:rPr>
              <a:t>.</a:t>
            </a:r>
          </a:p>
          <a:p>
            <a:r>
              <a:rPr lang="en-US" dirty="0" smtClean="0">
                <a:sym typeface="Wingdings" panose="05000000000000000000" pitchFamily="2" charset="2"/>
              </a:rPr>
              <a:t>BUT:</a:t>
            </a:r>
            <a:endParaRPr lang="en-US" dirty="0" smtClean="0"/>
          </a:p>
          <a:p>
            <a:pPr lvl="1"/>
            <a:r>
              <a:rPr lang="en-US" dirty="0" smtClean="0"/>
              <a:t>Public health dishonesty is less likely to be exposed and less likely to be resented (fewer activists, fewer muckraking journalists, more public approval, more public dependence).</a:t>
            </a:r>
          </a:p>
          <a:p>
            <a:pPr lvl="1"/>
            <a:r>
              <a:rPr lang="en-US" dirty="0" smtClean="0"/>
              <a:t>Public health dishonesty is (often) altruistic – and altruists (often) feel entitled to cut corners in a good cause: “noble lies.”</a:t>
            </a:r>
          </a:p>
          <a:p>
            <a:pPr lvl="1"/>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7</a:t>
            </a:fld>
            <a:endParaRPr lang="en-US" altLang="en-US"/>
          </a:p>
        </p:txBody>
      </p:sp>
    </p:spTree>
    <p:extLst>
      <p:ext uri="{BB962C8B-B14F-4D97-AF65-F5344CB8AC3E}">
        <p14:creationId xmlns:p14="http://schemas.microsoft.com/office/powerpoint/2010/main" val="44888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wrote this in 2021</a:t>
            </a:r>
            <a:endParaRPr lang="en-US" dirty="0"/>
          </a:p>
        </p:txBody>
      </p:sp>
      <p:sp>
        <p:nvSpPr>
          <p:cNvPr id="3" name="Content Placeholder 2"/>
          <p:cNvSpPr>
            <a:spLocks noGrp="1"/>
          </p:cNvSpPr>
          <p:nvPr>
            <p:ph idx="1"/>
          </p:nvPr>
        </p:nvSpPr>
        <p:spPr/>
        <p:txBody>
          <a:bodyPr/>
          <a:lstStyle/>
          <a:p>
            <a:pPr marL="0" indent="0">
              <a:buNone/>
            </a:pPr>
            <a:r>
              <a:rPr lang="en-US" sz="2000" dirty="0">
                <a:effectLst/>
              </a:rPr>
              <a:t>For decades I warned public health clients that they would eventually reap the whirlwind as a result of their continuing deployment of “noble lies” – their prioritization of health over truth and thus their willingness to suppress truthful information they think will discourage the public from taking the “right” </a:t>
            </a:r>
            <a:r>
              <a:rPr lang="en-US" sz="2000" dirty="0" smtClean="0">
                <a:effectLst/>
              </a:rPr>
              <a:t>precautions….  I </a:t>
            </a:r>
            <a:r>
              <a:rPr lang="en-US" sz="2000" dirty="0">
                <a:effectLst/>
              </a:rPr>
              <a:t>nearly always lost the argument, in large measure because I had so few examples where (a) public health officials were caught in their lies; (b) the public reacted with outrage and diminished trust; and (c) the result was severely detrimental not just to public health agencies but to actual public </a:t>
            </a:r>
            <a:r>
              <a:rPr lang="en-US" sz="2000" dirty="0" smtClean="0">
                <a:effectLst/>
              </a:rPr>
              <a:t>health…. </a:t>
            </a:r>
          </a:p>
          <a:p>
            <a:pPr marL="0" indent="0">
              <a:buNone/>
            </a:pPr>
            <a:endParaRPr lang="en-US" sz="2000" dirty="0">
              <a:effectLst/>
            </a:endParaRPr>
          </a:p>
          <a:p>
            <a:pPr marL="0" indent="0">
              <a:buNone/>
            </a:pPr>
            <a:r>
              <a:rPr lang="en-US" sz="2000" dirty="0" smtClean="0">
                <a:effectLst/>
              </a:rPr>
              <a:t>The </a:t>
            </a:r>
            <a:r>
              <a:rPr lang="en-US" sz="2000" dirty="0">
                <a:effectLst/>
              </a:rPr>
              <a:t>case that noble lies were saving lives was stronger than my theoretical argument that eventually the </a:t>
            </a:r>
            <a:r>
              <a:rPr lang="en-US" sz="2000" dirty="0" smtClean="0">
                <a:effectLst/>
              </a:rPr>
              <a:t>dishonesty would </a:t>
            </a:r>
            <a:r>
              <a:rPr lang="en-US" sz="2000" dirty="0">
                <a:effectLst/>
              </a:rPr>
              <a:t>backfire bigtime on public health agencies, just as it had backfired on the oil, chemical, nuclear power, and pharmaceutical industries before </a:t>
            </a:r>
            <a:r>
              <a:rPr lang="en-US" sz="2000" dirty="0" smtClean="0">
                <a:effectLst/>
              </a:rPr>
              <a:t>them….  Then </a:t>
            </a:r>
            <a:r>
              <a:rPr lang="en-US" sz="2000" dirty="0">
                <a:effectLst/>
              </a:rPr>
              <a:t>came COVID, and the resulting collapse in the U.S. public’s trust in public health – especially on the political right. </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8</a:t>
            </a:fld>
            <a:endParaRPr lang="en-US" altLang="en-US"/>
          </a:p>
        </p:txBody>
      </p:sp>
    </p:spTree>
    <p:extLst>
      <p:ext uri="{BB962C8B-B14F-4D97-AF65-F5344CB8AC3E}">
        <p14:creationId xmlns:p14="http://schemas.microsoft.com/office/powerpoint/2010/main" val="234835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of Public Health Dishonesty</a:t>
            </a:r>
            <a:br>
              <a:rPr lang="en-US" dirty="0" smtClean="0"/>
            </a:br>
            <a:r>
              <a:rPr lang="en-US" sz="3200" dirty="0" smtClean="0"/>
              <a:t>(much of which I’m ignoring) – p. 1</a:t>
            </a:r>
            <a:endParaRPr lang="en-US" sz="3200" dirty="0"/>
          </a:p>
        </p:txBody>
      </p:sp>
      <p:sp>
        <p:nvSpPr>
          <p:cNvPr id="3" name="Content Placeholder 2"/>
          <p:cNvSpPr>
            <a:spLocks noGrp="1"/>
          </p:cNvSpPr>
          <p:nvPr>
            <p:ph idx="1"/>
          </p:nvPr>
        </p:nvSpPr>
        <p:spPr/>
        <p:txBody>
          <a:bodyPr/>
          <a:lstStyle/>
          <a:p>
            <a:r>
              <a:rPr lang="en-US" sz="2400" dirty="0"/>
              <a:t>How false is the dishonesty – flat-out lies versus misleading half-truths versus incomplete/oversimplified/one-sided truths.</a:t>
            </a:r>
          </a:p>
          <a:p>
            <a:r>
              <a:rPr lang="en-US" sz="2400" dirty="0"/>
              <a:t>How big is the dishonesty – big-picture falsehoods versus false or misleading details.</a:t>
            </a:r>
          </a:p>
          <a:p>
            <a:r>
              <a:rPr lang="en-US" sz="2400" dirty="0"/>
              <a:t>How intentional is the dishonesty – fully conscious deception versus self-deception versus innocent </a:t>
            </a:r>
            <a:r>
              <a:rPr lang="en-US" sz="2400" dirty="0" smtClean="0"/>
              <a:t>ignorance … versus a don’t-think-about-it-too-much hybrid (if catechized you know it’s not true, but you don’t feel like you’re lying)</a:t>
            </a:r>
            <a:endParaRPr lang="en-US" sz="2400" dirty="0"/>
          </a:p>
          <a:p>
            <a:r>
              <a:rPr lang="en-US" sz="2400" dirty="0"/>
              <a:t>How pro-social are the motives for the dishonesty – self-serving motives versus ego-driven motives versus ideological/political motives versus altruistic </a:t>
            </a:r>
            <a:r>
              <a:rPr lang="en-US" sz="2400" dirty="0" smtClean="0"/>
              <a:t>motives … versus mixed motives.</a:t>
            </a:r>
            <a:endParaRPr lang="en-US" sz="2400"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9</a:t>
            </a:fld>
            <a:endParaRPr lang="en-US" altLang="en-US"/>
          </a:p>
        </p:txBody>
      </p:sp>
    </p:spTree>
    <p:extLst>
      <p:ext uri="{BB962C8B-B14F-4D97-AF65-F5344CB8AC3E}">
        <p14:creationId xmlns:p14="http://schemas.microsoft.com/office/powerpoint/2010/main" val="3641362776"/>
      </p:ext>
    </p:extLst>
  </p:cSld>
  <p:clrMapOvr>
    <a:masterClrMapping/>
  </p:clrMapOvr>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22967</TotalTime>
  <Words>5695</Words>
  <Application>Microsoft Office PowerPoint</Application>
  <PresentationFormat>Custom</PresentationFormat>
  <Paragraphs>341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Blue Diagonal</vt:lpstr>
      <vt:lpstr>  Earned Mistrust:  How Public Health Forfeited Trust During COVID  (and got away with it long before COVID)  (and what it would take to earn trust back) </vt:lpstr>
      <vt:lpstr>Some Introductory Context</vt:lpstr>
      <vt:lpstr>Trust Declined During COVID</vt:lpstr>
      <vt:lpstr>Why Trust Declined </vt:lpstr>
      <vt:lpstr>The Big Picture</vt:lpstr>
      <vt:lpstr>The Model I Offered Corporate Clients</vt:lpstr>
      <vt:lpstr>Public Health ≠ Corporations</vt:lpstr>
      <vt:lpstr>I wrote this in 2021</vt:lpstr>
      <vt:lpstr>Complexities of Public Health Dishonesty (much of which I’m ignoring) – p. 1</vt:lpstr>
      <vt:lpstr>Complexities of Public Health Dishonesty (much of which I’m ignoring) – p. 2</vt:lpstr>
      <vt:lpstr>Not Usually Moustache-Twirling </vt:lpstr>
      <vt:lpstr>(in-passing acknowledgment)</vt:lpstr>
      <vt:lpstr>Pre-COVID Example 1: Oral Polio Vaccine (OPV)</vt:lpstr>
      <vt:lpstr>OPV p. 2</vt:lpstr>
      <vt:lpstr>OPV p. 3 </vt:lpstr>
      <vt:lpstr>Pre-COVID Example 2: Measles</vt:lpstr>
      <vt:lpstr>Measles p. 2</vt:lpstr>
      <vt:lpstr>Measles p. 3 </vt:lpstr>
      <vt:lpstr>Measles, p. 4. </vt:lpstr>
      <vt:lpstr>Measles p. 5 </vt:lpstr>
      <vt:lpstr>Measles p. 6 </vt:lpstr>
      <vt:lpstr>Why Are Both Examples Vaccine-Related?</vt:lpstr>
      <vt:lpstr>Pre-COVID Example 3: E-Cigs</vt:lpstr>
      <vt:lpstr>Some Examples I Didn’t Pick</vt:lpstr>
      <vt:lpstr>COVID Dishonesty (finally!)</vt:lpstr>
      <vt:lpstr>COVID Noble Lie #1: Masks</vt:lpstr>
      <vt:lpstr>Masks (p. 2)</vt:lpstr>
      <vt:lpstr>COVID Noble Lie #2: Lab Leak </vt:lpstr>
      <vt:lpstr>Lab Leak (p. 2)</vt:lpstr>
      <vt:lpstr>COVID Noble Lie #3: Aerosols</vt:lpstr>
      <vt:lpstr>Aerosols (p. 2)</vt:lpstr>
      <vt:lpstr>COVID Noble Lie #4: Vax Safety and VE</vt:lpstr>
      <vt:lpstr>Vax Safety and VE (p. 2)</vt:lpstr>
      <vt:lpstr>Vax Safety and VE (p. 3) </vt:lpstr>
      <vt:lpstr>Vax Safety and VE (p. 4)</vt:lpstr>
      <vt:lpstr>Why Is the Resulting Distrust  Mostly on the Political Right?</vt:lpstr>
      <vt:lpstr>Why is the Resulting Distrust  Mostly on the Political Right? (p. 2)</vt:lpstr>
      <vt:lpstr>How to Earn Back Trust (assuming you’re still in power)</vt:lpstr>
      <vt:lpstr>How to Earn Back Trust (assuming you’re still in power) (p. 2) </vt:lpstr>
      <vt:lpstr>More Sandman on Public Health Dishonesty</vt:lpstr>
      <vt:lpstr>PowerPoint Presentation</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Lanard</dc:creator>
  <cp:lastModifiedBy>Peter</cp:lastModifiedBy>
  <cp:revision>132</cp:revision>
  <dcterms:created xsi:type="dcterms:W3CDTF">2021-10-25T21:54:33Z</dcterms:created>
  <dcterms:modified xsi:type="dcterms:W3CDTF">2025-05-05T13:21:16Z</dcterms:modified>
</cp:coreProperties>
</file>